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2" r:id="rId1"/>
  </p:sldMasterIdLst>
  <p:notesMasterIdLst>
    <p:notesMasterId r:id="rId36"/>
  </p:notesMasterIdLst>
  <p:handoutMasterIdLst>
    <p:handoutMasterId r:id="rId37"/>
  </p:handoutMasterIdLst>
  <p:sldIdLst>
    <p:sldId id="256" r:id="rId2"/>
    <p:sldId id="281" r:id="rId3"/>
    <p:sldId id="280" r:id="rId4"/>
    <p:sldId id="257" r:id="rId5"/>
    <p:sldId id="260" r:id="rId6"/>
    <p:sldId id="259" r:id="rId7"/>
    <p:sldId id="263" r:id="rId8"/>
    <p:sldId id="264" r:id="rId9"/>
    <p:sldId id="261" r:id="rId10"/>
    <p:sldId id="292" r:id="rId11"/>
    <p:sldId id="291" r:id="rId12"/>
    <p:sldId id="297" r:id="rId13"/>
    <p:sldId id="265" r:id="rId14"/>
    <p:sldId id="266" r:id="rId15"/>
    <p:sldId id="262" r:id="rId16"/>
    <p:sldId id="306" r:id="rId17"/>
    <p:sldId id="284" r:id="rId18"/>
    <p:sldId id="270" r:id="rId19"/>
    <p:sldId id="273" r:id="rId20"/>
    <p:sldId id="274" r:id="rId21"/>
    <p:sldId id="269" r:id="rId22"/>
    <p:sldId id="268" r:id="rId23"/>
    <p:sldId id="285" r:id="rId24"/>
    <p:sldId id="275" r:id="rId25"/>
    <p:sldId id="302" r:id="rId26"/>
    <p:sldId id="276" r:id="rId27"/>
    <p:sldId id="303" r:id="rId28"/>
    <p:sldId id="277" r:id="rId29"/>
    <p:sldId id="305" r:id="rId30"/>
    <p:sldId id="267" r:id="rId31"/>
    <p:sldId id="258" r:id="rId32"/>
    <p:sldId id="298" r:id="rId33"/>
    <p:sldId id="309" r:id="rId34"/>
    <p:sldId id="299" r:id="rId35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3" autoAdjust="0"/>
    <p:restoredTop sz="89055" autoAdjust="0"/>
  </p:normalViewPr>
  <p:slideViewPr>
    <p:cSldViewPr snapToGrid="0">
      <p:cViewPr>
        <p:scale>
          <a:sx n="84" d="100"/>
          <a:sy n="84" d="100"/>
        </p:scale>
        <p:origin x="60" y="300"/>
      </p:cViewPr>
      <p:guideLst/>
    </p:cSldViewPr>
  </p:slideViewPr>
  <p:outlineViewPr>
    <p:cViewPr>
      <p:scale>
        <a:sx n="33" d="100"/>
        <a:sy n="33" d="100"/>
      </p:scale>
      <p:origin x="0" y="-2514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13" d="100"/>
        <a:sy n="11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0B9D92-5396-40D2-B8B0-3CC08864CC7D}" type="datetimeFigureOut">
              <a:rPr lang="en-GB" smtClean="0"/>
              <a:t>05/08/2022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BE01A2-D7DA-41A4-BB46-547F7D2865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95249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50F7A9-A43E-4F6D-AAFC-2DA47E0A48A9}" type="datetimeFigureOut">
              <a:rPr lang="en-GB" smtClean="0"/>
              <a:t>05/08/2022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087D6A-9C4C-4BA1-9E7C-56471A611B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2249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litfl.com/pulse-oximeter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litfl.com/defibrillators/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i="0" kern="1200" cap="all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Disadvantages of the </a:t>
            </a:r>
            <a:r>
              <a:rPr lang="en-GB" sz="1200" b="1" i="0" kern="1200" cap="all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oscillometric</a:t>
            </a:r>
            <a:r>
              <a:rPr lang="en-GB" sz="1200" b="1" i="0" kern="1200" cap="all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method</a:t>
            </a:r>
          </a:p>
          <a:p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inaccurate: the 95% confidence interval for blood pressure in the normal range is +/- 15mmHg!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can’t be easily calibrated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inaccurate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hypovolaemic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cuff small -&gt; high BP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can’t be used in helicopter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Underestimates high blood pressures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Overestimates low blood pressure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accuracy is even worse if dysrhythmia is present</a:t>
            </a:r>
          </a:p>
          <a:p>
            <a:endParaRPr lang="en-GB" dirty="0"/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COMPLICATIONS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arrhythmias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muscle tremors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pain, limb oedema, nerve trauma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87D6A-9C4C-4BA1-9E7C-56471A611BF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6162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9FB91DB1-11DB-43F1-9805-7FE096B871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A5FD258-5389-43C9-BE60-C08038FD3B4D}" type="slidenum">
              <a:rPr lang="en-GB" altLang="en-US"/>
              <a:pPr eaLnBrk="1" hangingPunct="1">
                <a:spcBef>
                  <a:spcPct val="0"/>
                </a:spcBef>
              </a:pPr>
              <a:t>10</a:t>
            </a:fld>
            <a:endParaRPr lang="en-GB" altLang="en-US"/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F37E4AC4-E408-43FB-873D-70E65C8186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A7284D78-110D-45DB-8768-E1D302C210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BCA61252-D730-4BC0-BE9F-1AA29B6E8B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3E249C5-598D-4AB5-B599-CE165DD73ED8}" type="slidenum">
              <a:rPr lang="en-GB" altLang="en-US"/>
              <a:pPr eaLnBrk="1" hangingPunct="1">
                <a:spcBef>
                  <a:spcPct val="0"/>
                </a:spcBef>
              </a:pPr>
              <a:t>11</a:t>
            </a:fld>
            <a:endParaRPr lang="en-GB" altLang="en-US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6EC7FA4D-1755-4920-82E8-9C8C8F02B4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E1621227-879D-4D8A-B661-F5AD12A6C1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CC3D569E-CCA4-4F58-BAB6-BBE5DA01965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E66AB3A-A024-4AB2-9149-A8AE78A31919}" type="slidenum">
              <a:rPr lang="en-GB" altLang="en-US"/>
              <a:pPr eaLnBrk="1" hangingPunct="1">
                <a:spcBef>
                  <a:spcPct val="0"/>
                </a:spcBef>
              </a:pPr>
              <a:t>12</a:t>
            </a:fld>
            <a:endParaRPr lang="en-GB" altLang="en-US"/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075DC2D0-1EA8-4C61-B686-76AF726233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D1B2BEA3-5871-427B-B77B-EB459C55E4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Pulse Oximeter • LITFL • CCC Equipment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87D6A-9C4C-4BA1-9E7C-56471A611BF8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6580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Defibrillators • LITFL • CCC Equipment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87D6A-9C4C-4BA1-9E7C-56471A611BF8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86729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87D6A-9C4C-4BA1-9E7C-56471A611BF8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3830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646C-8557-4E24-868B-58E94ECC48D1}" type="datetime1">
              <a:rPr lang="en-GB" smtClean="0"/>
              <a:t>05/08/2022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MR. R Ritchie   &amp;  Dr. N Pinto                       April 2022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7DDB5-E84B-4833-B74B-FF8C84D942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6786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FB985-FD44-448C-8257-05B0EE993D50}" type="datetime1">
              <a:rPr lang="en-GB" smtClean="0"/>
              <a:t>05/08/2022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MR. R Ritchie   &amp;  Dr. N Pinto                       April 2022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7DDB5-E84B-4833-B74B-FF8C84D942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7778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C6993-AFF7-46A9-8F02-786E9EAF5DB9}" type="datetime1">
              <a:rPr lang="en-GB" smtClean="0"/>
              <a:t>05/08/2022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MR. R Ritchie   &amp;  Dr. N Pinto                       April 2022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7DDB5-E84B-4833-B74B-FF8C84D9423E}" type="slidenum">
              <a:rPr lang="en-GB" smtClean="0"/>
              <a:t>‹#›</a:t>
            </a:fld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9291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3BBE0-847A-4BC2-BABC-0F0C8A16CA30}" type="datetime1">
              <a:rPr lang="en-GB" smtClean="0"/>
              <a:t>05/08/2022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MR. R Ritchie   &amp;  Dr. N Pinto                       April 2022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7DDB5-E84B-4833-B74B-FF8C84D942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3841358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3BBE0-847A-4BC2-BABC-0F0C8A16CA30}" type="datetime1">
              <a:rPr lang="en-GB" smtClean="0"/>
              <a:t>05/08/2022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MR. R Ritchie   &amp;  Dr. N Pinto                       April 2022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7DDB5-E84B-4833-B74B-FF8C84D9423E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40243607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3BBE0-847A-4BC2-BABC-0F0C8A16CA30}" type="datetime1">
              <a:rPr lang="en-GB" smtClean="0"/>
              <a:t>05/08/2022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MR. R Ritchie   &amp;  Dr. N Pinto                       April 2022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7DDB5-E84B-4833-B74B-FF8C84D942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2344697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6DF34-319E-4F0E-81E2-83F9090D6835}" type="datetime1">
              <a:rPr lang="en-GB" smtClean="0"/>
              <a:t>05/08/2022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MR. R Ritchie   &amp;  Dr. N Pinto                       April 2022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7DDB5-E84B-4833-B74B-FF8C84D942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4379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4176F-605C-4F2B-A637-78151EF476C4}" type="datetime1">
              <a:rPr lang="en-GB" smtClean="0"/>
              <a:t>05/08/2022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MR. R Ritchie   &amp;  Dr. N Pinto                       April 2022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7DDB5-E84B-4833-B74B-FF8C84D942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1918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533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0"/>
            <a:ext cx="5384800" cy="4533900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5" name="Rectangle 218">
            <a:extLst>
              <a:ext uri="{FF2B5EF4-FFF2-40B4-BE49-F238E27FC236}">
                <a16:creationId xmlns:a16="http://schemas.microsoft.com/office/drawing/2014/main" id="{DDC01E85-D50D-4350-8399-7277C76FDEF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E4380B-48A3-4CBC-9508-E99CB76AA5A3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6" name="Rectangle 219">
            <a:extLst>
              <a:ext uri="{FF2B5EF4-FFF2-40B4-BE49-F238E27FC236}">
                <a16:creationId xmlns:a16="http://schemas.microsoft.com/office/drawing/2014/main" id="{9280A24D-7129-4E5F-8E09-561E8EAED518}"/>
              </a:ext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C95E34-6C4F-4ED6-B80C-60A277E9D37E}" type="datetime1">
              <a:rPr lang="en-GB" altLang="en-US" smtClean="0"/>
              <a:t>05/08/2022</a:t>
            </a:fld>
            <a:endParaRPr lang="en-GB" altLang="en-US"/>
          </a:p>
        </p:txBody>
      </p:sp>
      <p:sp>
        <p:nvSpPr>
          <p:cNvPr id="7" name="Rectangle 220">
            <a:extLst>
              <a:ext uri="{FF2B5EF4-FFF2-40B4-BE49-F238E27FC236}">
                <a16:creationId xmlns:a16="http://schemas.microsoft.com/office/drawing/2014/main" id="{E4DA0AF3-EE97-44E2-A625-69D74EE91EC7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en-US"/>
              <a:t>MR. R Ritchie   &amp;  Dr. N Pinto                       April 2022</a:t>
            </a:r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89471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7EBB1-9309-4064-A850-534AE0508FFF}" type="datetime1">
              <a:rPr lang="en-GB" smtClean="0"/>
              <a:t>05/08/2022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MR. R Ritchie   &amp;  Dr. N Pinto                       April 2022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7DDB5-E84B-4833-B74B-FF8C84D942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5340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BE962-1746-4C35-A9C8-D510B5BC3A64}" type="datetime1">
              <a:rPr lang="en-GB" smtClean="0"/>
              <a:t>05/08/2022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MR. R Ritchie   &amp;  Dr. N Pinto                       April 2022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7DDB5-E84B-4833-B74B-FF8C84D942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8160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9B8E7-F7BF-413D-A487-CDD7143E366D}" type="datetime1">
              <a:rPr lang="en-GB" smtClean="0"/>
              <a:t>05/08/2022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MR. R Ritchie   &amp;  Dr. N Pinto                       April 2022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7DDB5-E84B-4833-B74B-FF8C84D942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9804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57D4E-C4B2-4B89-9B72-D9371866C6A1}" type="datetime1">
              <a:rPr lang="en-GB" smtClean="0"/>
              <a:t>05/08/2022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MR. R Ritchie   &amp;  Dr. N Pinto                       April 2022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7DDB5-E84B-4833-B74B-FF8C84D942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1105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18BC6-A54F-4FA8-9937-B280730C05CC}" type="datetime1">
              <a:rPr lang="en-GB" smtClean="0"/>
              <a:t>05/08/2022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MR. R Ritchie   &amp;  Dr. N Pinto                       April 2022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7DDB5-E84B-4833-B74B-FF8C84D942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0056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F7E5E-6BD6-4764-9027-841042692985}" type="datetime1">
              <a:rPr lang="en-GB" smtClean="0"/>
              <a:t>05/08/2022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MR. R Ritchie   &amp;  Dr. N Pinto                       April 2022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7DDB5-E84B-4833-B74B-FF8C84D942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6499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C461D-E32F-490F-BAA0-FA035DB8E822}" type="datetime1">
              <a:rPr lang="en-GB" smtClean="0"/>
              <a:t>05/08/2022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MR. R Ritchie   &amp;  Dr. N Pinto                       April 2022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7DDB5-E84B-4833-B74B-FF8C84D942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021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225E8-0222-4CB6-8088-37BF7AAA7253}" type="datetime1">
              <a:rPr lang="en-GB" smtClean="0"/>
              <a:t>05/08/2022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MR. R Ritchie   &amp;  Dr. N Pinto                       April 2022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7DDB5-E84B-4833-B74B-FF8C84D942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1584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93BBE0-847A-4BC2-BABC-0F0C8A16CA30}" type="datetime1">
              <a:rPr lang="en-GB" smtClean="0"/>
              <a:t>05/08/2022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smtClean="0"/>
              <a:t>MR. R Ritchie   &amp;  Dr. N Pinto                       April 2022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CD7DDB5-E84B-4833-B74B-FF8C84D942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2970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litfl.com/ecg-lead-positioning/" TargetMode="External"/><Relationship Id="rId2" Type="http://schemas.openxmlformats.org/officeDocument/2006/relationships/hyperlink" Target="https://litfl.com/non-invasive-blood-pressure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litfl.com/defibrillators/" TargetMode="External"/><Relationship Id="rId4" Type="http://schemas.openxmlformats.org/officeDocument/2006/relationships/hyperlink" Target="https://litfl.com/pulse-oximeter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mailto:nirasha.pinto1@nhs.net" TargetMode="External"/><Relationship Id="rId2" Type="http://schemas.openxmlformats.org/officeDocument/2006/relationships/hyperlink" Target="mailto:robert.ritchie4@nhs.net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mailto:nirasha.pinto1@nhs.net" TargetMode="External"/><Relationship Id="rId2" Type="http://schemas.openxmlformats.org/officeDocument/2006/relationships/hyperlink" Target="mailto:robert.ritchie4@nhs.net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6590" y="1168877"/>
            <a:ext cx="8815137" cy="2007460"/>
          </a:xfr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GB" dirty="0"/>
              <a:t>ED Induction – Common ED Equipment &amp; Procedures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1679" y="3669633"/>
            <a:ext cx="7984957" cy="2102340"/>
          </a:xfrm>
        </p:spPr>
        <p:txBody>
          <a:bodyPr>
            <a:noAutofit/>
          </a:bodyPr>
          <a:lstStyle/>
          <a:p>
            <a:pPr algn="l"/>
            <a:r>
              <a:rPr lang="en-GB" dirty="0">
                <a:solidFill>
                  <a:schemeClr val="tx1"/>
                </a:solidFill>
              </a:rPr>
              <a:t>Mr. Robert Ritchie – Emergency Medicine Consultant</a:t>
            </a:r>
          </a:p>
          <a:p>
            <a:pPr algn="l"/>
            <a:r>
              <a:rPr lang="en-GB" dirty="0" err="1">
                <a:solidFill>
                  <a:schemeClr val="tx1"/>
                </a:solidFill>
              </a:rPr>
              <a:t>Pg</a:t>
            </a:r>
            <a:r>
              <a:rPr lang="en-GB" dirty="0">
                <a:solidFill>
                  <a:schemeClr val="tx1"/>
                </a:solidFill>
              </a:rPr>
              <a:t> Cert (</a:t>
            </a:r>
            <a:r>
              <a:rPr lang="en-GB" dirty="0" err="1">
                <a:solidFill>
                  <a:schemeClr val="tx1"/>
                </a:solidFill>
              </a:rPr>
              <a:t>Clin</a:t>
            </a:r>
            <a:r>
              <a:rPr lang="en-GB" dirty="0">
                <a:solidFill>
                  <a:schemeClr val="tx1"/>
                </a:solidFill>
              </a:rPr>
              <a:t> Sup), Dip </a:t>
            </a:r>
            <a:r>
              <a:rPr lang="en-GB" dirty="0" err="1">
                <a:solidFill>
                  <a:schemeClr val="tx1"/>
                </a:solidFill>
              </a:rPr>
              <a:t>Mgnt</a:t>
            </a:r>
            <a:r>
              <a:rPr lang="en-GB" dirty="0">
                <a:solidFill>
                  <a:schemeClr val="tx1"/>
                </a:solidFill>
              </a:rPr>
              <a:t> (Leicester), MBBS, FRCS, FFAEM, Member of ACEP</a:t>
            </a:r>
          </a:p>
          <a:p>
            <a:pPr algn="l"/>
            <a:r>
              <a:rPr lang="en-GB" dirty="0" err="1">
                <a:solidFill>
                  <a:schemeClr val="tx1"/>
                </a:solidFill>
              </a:rPr>
              <a:t>Dr.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Niri</a:t>
            </a:r>
            <a:r>
              <a:rPr lang="en-GB" dirty="0">
                <a:solidFill>
                  <a:schemeClr val="tx1"/>
                </a:solidFill>
              </a:rPr>
              <a:t> Pinto – ST3 Emergency Medicine Registrar</a:t>
            </a:r>
          </a:p>
          <a:p>
            <a:pPr algn="l"/>
            <a:r>
              <a:rPr lang="en-GB" dirty="0">
                <a:solidFill>
                  <a:schemeClr val="tx1"/>
                </a:solidFill>
              </a:rPr>
              <a:t>MBBS, MRCEM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130" y="0"/>
            <a:ext cx="2438525" cy="124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08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0C2A6449-2A4A-415C-A20A-BF398127D5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altLang="en-US" dirty="0">
                <a:solidFill>
                  <a:schemeClr val="accent1"/>
                </a:solidFill>
              </a:rPr>
              <a:t>Common ED Equipment &amp; Procedures</a:t>
            </a:r>
          </a:p>
        </p:txBody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09D32526-A203-4C2C-8E8C-891795D0F54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545494" y="1324534"/>
            <a:ext cx="5319230" cy="4639237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GB" altLang="en-US" sz="2400" dirty="0">
                <a:solidFill>
                  <a:schemeClr val="accent1"/>
                </a:solidFill>
              </a:rPr>
              <a:t>Lead Views</a:t>
            </a:r>
          </a:p>
          <a:p>
            <a:pPr eaLnBrk="1" hangingPunct="1">
              <a:defRPr/>
            </a:pPr>
            <a:r>
              <a:rPr lang="en-GB" altLang="en-US" sz="2400" dirty="0"/>
              <a:t>Limb leads look from a ‘vertical plane’</a:t>
            </a:r>
          </a:p>
          <a:p>
            <a:pPr eaLnBrk="1" hangingPunct="1">
              <a:defRPr/>
            </a:pPr>
            <a:r>
              <a:rPr lang="en-GB" altLang="en-US" sz="2400" dirty="0"/>
              <a:t>I and AVL look from the left side - lateral wall</a:t>
            </a:r>
          </a:p>
          <a:p>
            <a:pPr eaLnBrk="1" hangingPunct="1">
              <a:defRPr/>
            </a:pPr>
            <a:r>
              <a:rPr lang="en-GB" altLang="en-US" sz="2400" dirty="0"/>
              <a:t>II, III and AVF look up from the bottom of the heart – inferior wall</a:t>
            </a:r>
          </a:p>
          <a:p>
            <a:pPr eaLnBrk="1" hangingPunct="1">
              <a:defRPr/>
            </a:pPr>
            <a:r>
              <a:rPr lang="en-GB" altLang="en-US" sz="2400" dirty="0"/>
              <a:t>AVR looks from the right, but use that to tell you if the leads are on wrongly or </a:t>
            </a:r>
            <a:r>
              <a:rPr lang="en-GB" altLang="en-US" sz="2400" dirty="0" err="1"/>
              <a:t>Dextrocardia</a:t>
            </a:r>
            <a:r>
              <a:rPr lang="en-GB" altLang="en-US" sz="2400" dirty="0"/>
              <a:t>!</a:t>
            </a:r>
          </a:p>
        </p:txBody>
      </p:sp>
      <p:pic>
        <p:nvPicPr>
          <p:cNvPr id="17412" name="Picture 9" descr="limb lead views">
            <a:extLst>
              <a:ext uri="{FF2B5EF4-FFF2-40B4-BE49-F238E27FC236}">
                <a16:creationId xmlns:a16="http://schemas.microsoft.com/office/drawing/2014/main" id="{96E7A214-7775-4FFB-AB43-7227D4A184F5}"/>
              </a:ext>
            </a:extLst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47112" y="1624888"/>
            <a:ext cx="4435288" cy="425454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54E14F-5930-7AC3-E2AA-7000A820C0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4380B-48A3-4CBC-9508-E99CB76AA5A3}" type="slidenum">
              <a:rPr lang="en-GB" altLang="en-US" smtClean="0"/>
              <a:pPr/>
              <a:t>10</a:t>
            </a:fld>
            <a:endParaRPr lang="en-GB" alt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BB0A215-6762-6D40-C679-B9E48E3D4D0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pt-BR" altLang="en-US"/>
              <a:t>MR. R Ritchie   &amp;  Dr. N Pinto                       April 2022</a:t>
            </a:r>
            <a:endParaRPr lang="en-GB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0F4A83A5-3D3E-496F-8A14-502147C7E2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10972800" cy="681847"/>
          </a:xfrm>
        </p:spPr>
        <p:txBody>
          <a:bodyPr/>
          <a:lstStyle/>
          <a:p>
            <a:pPr>
              <a:defRPr/>
            </a:pPr>
            <a:r>
              <a:rPr lang="en-GB" altLang="en-US" dirty="0">
                <a:solidFill>
                  <a:schemeClr val="accent1"/>
                </a:solidFill>
              </a:rPr>
              <a:t>Common ED Equipment &amp; Procedures</a:t>
            </a:r>
          </a:p>
        </p:txBody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AD2F32E4-86B7-4AD7-BA69-B38E553AEC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407695" y="1152907"/>
            <a:ext cx="4944979" cy="488694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  <a:defRPr/>
            </a:pPr>
            <a:r>
              <a:rPr lang="en-GB" altLang="en-US" sz="2400" dirty="0">
                <a:solidFill>
                  <a:schemeClr val="accent1"/>
                </a:solidFill>
              </a:rPr>
              <a:t>Lead Placement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altLang="en-US" sz="2400" dirty="0"/>
              <a:t>Limb leads – Ride Your Green Bike!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altLang="en-US" sz="2400" dirty="0" err="1"/>
              <a:t>V1</a:t>
            </a:r>
            <a:r>
              <a:rPr lang="en-GB" altLang="en-US" sz="2400" dirty="0"/>
              <a:t>- 4</a:t>
            </a:r>
            <a:r>
              <a:rPr lang="en-GB" altLang="en-US" sz="2400" baseline="30000" dirty="0"/>
              <a:t>th</a:t>
            </a:r>
            <a:r>
              <a:rPr lang="en-GB" altLang="en-US" sz="2400" dirty="0"/>
              <a:t> intercostal space to the right of sternum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altLang="en-US" sz="2400" dirty="0" err="1"/>
              <a:t>V2</a:t>
            </a:r>
            <a:r>
              <a:rPr lang="en-GB" altLang="en-US" sz="2400" dirty="0"/>
              <a:t>- As above but to the left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altLang="en-US" sz="2400" dirty="0" err="1"/>
              <a:t>V3</a:t>
            </a:r>
            <a:r>
              <a:rPr lang="en-GB" altLang="en-US" sz="2400" dirty="0"/>
              <a:t>- Midway between </a:t>
            </a:r>
            <a:r>
              <a:rPr lang="en-GB" altLang="en-US" sz="2400" dirty="0" err="1"/>
              <a:t>V2</a:t>
            </a:r>
            <a:r>
              <a:rPr lang="en-GB" altLang="en-US" sz="2400" dirty="0"/>
              <a:t> and </a:t>
            </a:r>
            <a:r>
              <a:rPr lang="en-GB" altLang="en-US" sz="2400" dirty="0" err="1"/>
              <a:t>V4</a:t>
            </a:r>
            <a:r>
              <a:rPr lang="en-GB" altLang="en-US" sz="2400" dirty="0"/>
              <a:t> (do </a:t>
            </a:r>
            <a:r>
              <a:rPr lang="en-GB" altLang="en-US" sz="2400" dirty="0" err="1"/>
              <a:t>V4</a:t>
            </a:r>
            <a:r>
              <a:rPr lang="en-GB" altLang="en-US" sz="2400" dirty="0"/>
              <a:t> first)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altLang="en-US" sz="2400" dirty="0" err="1"/>
              <a:t>V4</a:t>
            </a:r>
            <a:r>
              <a:rPr lang="en-GB" altLang="en-US" sz="2400" dirty="0"/>
              <a:t>- Mid clavicular, 5</a:t>
            </a:r>
            <a:r>
              <a:rPr lang="en-GB" altLang="en-US" sz="2400" baseline="30000" dirty="0"/>
              <a:t>th</a:t>
            </a:r>
            <a:r>
              <a:rPr lang="en-GB" altLang="en-US" sz="2400" dirty="0"/>
              <a:t> intercostal space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altLang="en-US" sz="2400" dirty="0" err="1"/>
              <a:t>V5</a:t>
            </a:r>
            <a:r>
              <a:rPr lang="en-GB" altLang="en-US" sz="2400" dirty="0"/>
              <a:t>- Anterior axillary line, horizontal to </a:t>
            </a:r>
            <a:r>
              <a:rPr lang="en-GB" altLang="en-US" sz="2400" dirty="0" err="1"/>
              <a:t>V4</a:t>
            </a:r>
            <a:endParaRPr lang="en-GB" altLang="en-US" sz="24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GB" altLang="en-US" sz="2400" dirty="0" err="1"/>
              <a:t>V6</a:t>
            </a:r>
            <a:r>
              <a:rPr lang="en-GB" altLang="en-US" sz="2400" dirty="0"/>
              <a:t>- Mid axillary line, horizontal to </a:t>
            </a:r>
            <a:r>
              <a:rPr lang="en-GB" altLang="en-US" sz="2400" dirty="0" err="1"/>
              <a:t>V4</a:t>
            </a:r>
            <a:r>
              <a:rPr lang="en-GB" altLang="en-US" sz="2400" dirty="0"/>
              <a:t> and </a:t>
            </a:r>
            <a:r>
              <a:rPr lang="en-GB" altLang="en-US" sz="2400" dirty="0" err="1"/>
              <a:t>V5</a:t>
            </a:r>
            <a:r>
              <a:rPr lang="en-GB" altLang="en-US" sz="2400" dirty="0"/>
              <a:t> </a:t>
            </a:r>
          </a:p>
        </p:txBody>
      </p:sp>
      <p:pic>
        <p:nvPicPr>
          <p:cNvPr id="14340" name="Picture 6" descr="chest_leads">
            <a:extLst>
              <a:ext uri="{FF2B5EF4-FFF2-40B4-BE49-F238E27FC236}">
                <a16:creationId xmlns:a16="http://schemas.microsoft.com/office/drawing/2014/main" id="{68F9E307-99A8-4DED-B103-E439CB724BCA}"/>
              </a:ext>
            </a:extLst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83642" y="970344"/>
            <a:ext cx="3810000" cy="28418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FF42F7-A7B0-6286-330A-A55CFF119D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4380B-48A3-4CBC-9508-E99CB76AA5A3}" type="slidenum">
              <a:rPr lang="en-GB" altLang="en-US" smtClean="0"/>
              <a:pPr/>
              <a:t>11</a:t>
            </a:fld>
            <a:endParaRPr lang="en-GB" alt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EE90779-C907-916A-3015-75B8298A23A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pt-BR" altLang="en-US"/>
              <a:t>MR. R Ritchie   &amp;  Dr. N Pinto                       April 2022</a:t>
            </a:r>
            <a:endParaRPr lang="en-GB" altLang="en-US"/>
          </a:p>
        </p:txBody>
      </p:sp>
      <p:sp>
        <p:nvSpPr>
          <p:cNvPr id="14341" name="Text Box 8">
            <a:extLst>
              <a:ext uri="{FF2B5EF4-FFF2-40B4-BE49-F238E27FC236}">
                <a16:creationId xmlns:a16="http://schemas.microsoft.com/office/drawing/2014/main" id="{FB6C5A34-46FD-4D67-B87B-B25472B9DB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8887" y="3826015"/>
            <a:ext cx="4915962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altLang="en-US" sz="2400" dirty="0">
                <a:latin typeface="Tahoma" panose="020B0604030504040204" pitchFamily="34" charset="0"/>
              </a:rPr>
              <a:t> Shave excess hair</a:t>
            </a:r>
          </a:p>
          <a:p>
            <a:pPr eaLnBrk="1" hangingPunct="1">
              <a:spcBef>
                <a:spcPct val="5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altLang="en-US" sz="2400" dirty="0">
                <a:latin typeface="Tahoma" panose="020B0604030504040204" pitchFamily="34" charset="0"/>
              </a:rPr>
              <a:t>use sub-mammary line for female</a:t>
            </a:r>
          </a:p>
          <a:p>
            <a:pPr eaLnBrk="1" hangingPunct="1">
              <a:spcBef>
                <a:spcPct val="5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altLang="en-US" sz="2400" dirty="0">
                <a:latin typeface="Tahoma" panose="020B0604030504040204" pitchFamily="34" charset="0"/>
              </a:rPr>
              <a:t> For limb leads place at wrists and close to ankle</a:t>
            </a:r>
          </a:p>
          <a:p>
            <a:pPr eaLnBrk="1" hangingPunct="1">
              <a:spcBef>
                <a:spcPct val="5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altLang="en-US" sz="2400" dirty="0">
                <a:latin typeface="Tahoma" panose="020B0604030504040204" pitchFamily="34" charset="0"/>
              </a:rPr>
              <a:t> If patient shaking, go for bony areas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613C35DA-3434-4097-B209-2DD5F85C3F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10972800" cy="832866"/>
          </a:xfrm>
        </p:spPr>
        <p:txBody>
          <a:bodyPr/>
          <a:lstStyle/>
          <a:p>
            <a:pPr>
              <a:defRPr/>
            </a:pPr>
            <a:r>
              <a:rPr lang="en-GB" altLang="en-US" dirty="0">
                <a:solidFill>
                  <a:schemeClr val="accent1"/>
                </a:solidFill>
              </a:rPr>
              <a:t>Common ED Equipment &amp; Procedures</a:t>
            </a:r>
          </a:p>
        </p:txBody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F4F19A72-C47F-41A1-9186-87E7FDD573C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02677" y="1152907"/>
            <a:ext cx="4935071" cy="4763799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GB" altLang="en-US" sz="2000" dirty="0">
                <a:solidFill>
                  <a:schemeClr val="accent1"/>
                </a:solidFill>
              </a:rPr>
              <a:t>Right Sided and Posterior ECGs</a:t>
            </a:r>
          </a:p>
          <a:p>
            <a:pPr eaLnBrk="1" hangingPunct="1">
              <a:defRPr/>
            </a:pPr>
            <a:r>
              <a:rPr lang="en-GB" altLang="en-US" sz="2000" dirty="0"/>
              <a:t>Right sided </a:t>
            </a:r>
          </a:p>
          <a:p>
            <a:pPr lvl="1">
              <a:defRPr/>
            </a:pPr>
            <a:r>
              <a:rPr lang="en-GB" altLang="en-US" sz="2000" dirty="0"/>
              <a:t>Inferior MI</a:t>
            </a:r>
          </a:p>
          <a:p>
            <a:pPr lvl="1">
              <a:defRPr/>
            </a:pPr>
            <a:r>
              <a:rPr lang="en-GB" altLang="en-US" sz="2000" dirty="0"/>
              <a:t>Children </a:t>
            </a:r>
          </a:p>
          <a:p>
            <a:pPr lvl="1">
              <a:defRPr/>
            </a:pPr>
            <a:r>
              <a:rPr lang="en-GB" altLang="en-US" sz="2000" dirty="0"/>
              <a:t>Dextrocardia </a:t>
            </a:r>
          </a:p>
          <a:p>
            <a:pPr eaLnBrk="1" hangingPunct="1">
              <a:defRPr/>
            </a:pPr>
            <a:r>
              <a:rPr lang="en-GB" altLang="en-US" sz="2000" dirty="0"/>
              <a:t>Could change management of hypotension in post MI patient</a:t>
            </a:r>
          </a:p>
          <a:p>
            <a:pPr eaLnBrk="1" hangingPunct="1">
              <a:defRPr/>
            </a:pPr>
            <a:r>
              <a:rPr lang="en-GB" altLang="en-US" sz="2000" dirty="0"/>
              <a:t>Look for ST elevation in </a:t>
            </a:r>
            <a:r>
              <a:rPr lang="en-GB" altLang="en-US" sz="2000" dirty="0" err="1"/>
              <a:t>rV4</a:t>
            </a:r>
            <a:endParaRPr lang="en-GB" altLang="en-US" sz="2000" dirty="0"/>
          </a:p>
          <a:p>
            <a:pPr eaLnBrk="1" hangingPunct="1">
              <a:defRPr/>
            </a:pPr>
            <a:r>
              <a:rPr lang="en-GB" altLang="en-US" sz="2000" dirty="0"/>
              <a:t>Ensure ECG strip is </a:t>
            </a:r>
            <a:r>
              <a:rPr lang="en-GB" altLang="en-US" sz="2000" b="1" u="sng" dirty="0"/>
              <a:t>clearly labelled</a:t>
            </a:r>
          </a:p>
          <a:p>
            <a:pPr eaLnBrk="1" hangingPunct="1">
              <a:defRPr/>
            </a:pPr>
            <a:r>
              <a:rPr lang="en-GB" altLang="en-US" sz="2000" dirty="0"/>
              <a:t>Posterior ECG – may not change treatment</a:t>
            </a:r>
          </a:p>
        </p:txBody>
      </p:sp>
      <p:pic>
        <p:nvPicPr>
          <p:cNvPr id="20484" name="Picture 9" descr="right and post leads">
            <a:extLst>
              <a:ext uri="{FF2B5EF4-FFF2-40B4-BE49-F238E27FC236}">
                <a16:creationId xmlns:a16="http://schemas.microsoft.com/office/drawing/2014/main" id="{D706A027-F319-4AE4-8995-C5AFC41AB43E}"/>
              </a:ext>
            </a:extLst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37748" y="1580030"/>
            <a:ext cx="5174640" cy="408325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78AFAE-E1E3-5191-2900-A9554A054F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4380B-48A3-4CBC-9508-E99CB76AA5A3}" type="slidenum">
              <a:rPr lang="en-GB" altLang="en-US" smtClean="0"/>
              <a:pPr/>
              <a:t>12</a:t>
            </a:fld>
            <a:endParaRPr lang="en-GB" alt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75D31FF-080E-55A4-CADB-941644EF173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pt-BR" altLang="en-US"/>
              <a:t>MR. R Ritchie   &amp;  Dr. N Pinto                       April 2022</a:t>
            </a:r>
            <a:endParaRPr lang="en-GB" alt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CG 3 lead electrode EC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256" y="1298348"/>
            <a:ext cx="3676454" cy="241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CG 5 lead electrode EC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225" y="531372"/>
            <a:ext cx="4125370" cy="303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36865" y="3887972"/>
            <a:ext cx="46769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/>
              <a:t>3-electrode system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/>
              <a:t>3</a:t>
            </a:r>
            <a:r>
              <a:rPr lang="en-GB" dirty="0"/>
              <a:t> electrodes (RA, LA and LL)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Monitor displays the bipolar leads (I, II and III)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Best results – Electrodes equidistant from the heart (rather than the specific limbs)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84658" y="3718679"/>
            <a:ext cx="478066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u="sng" dirty="0"/>
              <a:t>5-electrode system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 </a:t>
            </a:r>
            <a:r>
              <a:rPr lang="en-GB" b="1" dirty="0"/>
              <a:t>5</a:t>
            </a:r>
            <a:r>
              <a:rPr lang="en-GB" dirty="0"/>
              <a:t> electrodes (RA, RL, LA, LL and Chest)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Monitor displays the bipolar leads (I, II and III)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b="1" dirty="0"/>
              <a:t>AND</a:t>
            </a:r>
            <a:r>
              <a:rPr lang="en-GB" dirty="0"/>
              <a:t> a single unipolar lead (depending on position of the brown chest lead (positions V1–6))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3BD5C3F-1370-318B-D088-CE8CBDBA1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MR. R Ritchie   &amp;  Dr. N Pinto                       April 2022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0E19C0-4EAE-BC95-F058-FBF258A1D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7DDB5-E84B-4833-B74B-FF8C84D9423E}" type="slidenum">
              <a:rPr lang="en-GB" smtClean="0"/>
              <a:t>13</a:t>
            </a:fld>
            <a:endParaRPr lang="en-GB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38316B21-C28E-C196-F699-DC0FA3FB5F6D}"/>
              </a:ext>
            </a:extLst>
          </p:cNvPr>
          <p:cNvSpPr txBox="1">
            <a:spLocks noChangeArrowheads="1"/>
          </p:cNvSpPr>
          <p:nvPr/>
        </p:nvSpPr>
        <p:spPr>
          <a:xfrm>
            <a:off x="1781735" y="274638"/>
            <a:ext cx="4955241" cy="828267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GB" altLang="en-US" sz="2400" dirty="0">
                <a:solidFill>
                  <a:schemeClr val="accent1"/>
                </a:solidFill>
              </a:rPr>
              <a:t>Common ED Equipment &amp; Procedures</a:t>
            </a:r>
          </a:p>
        </p:txBody>
      </p:sp>
    </p:spTree>
    <p:extLst>
      <p:ext uri="{BB962C8B-B14F-4D97-AF65-F5344CB8AC3E}">
        <p14:creationId xmlns:p14="http://schemas.microsoft.com/office/powerpoint/2010/main" val="169895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12 lead ECG EKG lead place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579" y="1362234"/>
            <a:ext cx="4006733" cy="438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76464" y="951485"/>
            <a:ext cx="486783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u="sng" dirty="0"/>
              <a:t>12-lead ECG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b="1" dirty="0"/>
              <a:t>10</a:t>
            </a:r>
            <a:r>
              <a:rPr lang="en-GB" sz="1600" dirty="0"/>
              <a:t> electrodes to produce 12-lead ECG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sz="1600" b="1" dirty="0"/>
              <a:t>4</a:t>
            </a:r>
            <a:r>
              <a:rPr lang="en-GB" sz="1600" dirty="0"/>
              <a:t> Electrodes on all 4 limbs (RA, LL, LA, RL)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sz="1600" b="1" dirty="0"/>
              <a:t>6</a:t>
            </a:r>
            <a:r>
              <a:rPr lang="en-GB" sz="1600" dirty="0"/>
              <a:t> Electrodes on precordium (V1–6)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dirty="0"/>
              <a:t>Monitors 12 leads (V1–6), (I, II, III) and (</a:t>
            </a:r>
            <a:r>
              <a:rPr lang="en-GB" sz="1600" dirty="0" err="1"/>
              <a:t>aVR</a:t>
            </a:r>
            <a:r>
              <a:rPr lang="en-GB" sz="1600" dirty="0"/>
              <a:t>, </a:t>
            </a:r>
            <a:r>
              <a:rPr lang="en-GB" sz="1600" dirty="0" err="1"/>
              <a:t>aVF</a:t>
            </a:r>
            <a:r>
              <a:rPr lang="en-GB" sz="1600" dirty="0"/>
              <a:t>, </a:t>
            </a:r>
            <a:r>
              <a:rPr lang="en-GB" sz="1600" dirty="0" err="1"/>
              <a:t>aVL</a:t>
            </a:r>
            <a:r>
              <a:rPr lang="en-GB" sz="1600" dirty="0"/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dirty="0"/>
              <a:t>Identify specific areas of the heart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sz="1600" dirty="0"/>
              <a:t>Inferior (II, III, </a:t>
            </a:r>
            <a:r>
              <a:rPr lang="en-GB" sz="1600" dirty="0" err="1"/>
              <a:t>aVF</a:t>
            </a:r>
            <a:r>
              <a:rPr lang="en-GB" sz="1600" dirty="0"/>
              <a:t>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sz="1600" dirty="0"/>
              <a:t>Lateral (I, </a:t>
            </a:r>
            <a:r>
              <a:rPr lang="en-GB" sz="1600" dirty="0" err="1"/>
              <a:t>aVL</a:t>
            </a:r>
            <a:r>
              <a:rPr lang="en-GB" sz="1600" dirty="0"/>
              <a:t>, V5, V6)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sz="1600" dirty="0"/>
              <a:t>Anterior (V1–4)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GB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b="1" dirty="0"/>
              <a:t>12-lead Precordial lead placement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sz="1600" b="1" dirty="0"/>
              <a:t>V1</a:t>
            </a:r>
            <a:r>
              <a:rPr lang="en-GB" sz="1600" dirty="0"/>
              <a:t>: Rt. Parasternal 4th intercostal space </a:t>
            </a:r>
            <a:r>
              <a:rPr lang="en-GB" sz="1600" b="1" dirty="0"/>
              <a:t>V2</a:t>
            </a:r>
            <a:r>
              <a:rPr lang="en-GB" sz="1600" dirty="0"/>
              <a:t>:  Lt. parasternal intercostal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sz="1600" b="1" dirty="0"/>
              <a:t>V4</a:t>
            </a:r>
            <a:r>
              <a:rPr lang="en-GB" sz="1600" dirty="0"/>
              <a:t>: 5th ICS, mid-clavicular line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sz="1600" b="1" dirty="0"/>
              <a:t>V3</a:t>
            </a:r>
            <a:r>
              <a:rPr lang="en-GB" sz="1600" dirty="0"/>
              <a:t>: midway between V2 and V4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sz="1600" b="1" dirty="0"/>
              <a:t>V5</a:t>
            </a:r>
            <a:r>
              <a:rPr lang="en-GB" sz="1600" dirty="0"/>
              <a:t>:  5th ICS, anterior axillary line (same level as V4)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sz="1600" b="1" dirty="0"/>
              <a:t>V6</a:t>
            </a:r>
            <a:r>
              <a:rPr lang="en-GB" sz="1600" dirty="0"/>
              <a:t>:  5th ICS, mid-axillary line (same level as V4)</a:t>
            </a:r>
          </a:p>
          <a:p>
            <a:endParaRPr lang="en-GB" sz="16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CB8E5A-5AB6-AEE2-BCB2-7F50DEE50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MR. R Ritchie   &amp;  Dr. N Pinto                       April 2022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987C24-09A9-7AF9-1E73-B1444B2A4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7DDB5-E84B-4833-B74B-FF8C84D9423E}" type="slidenum">
              <a:rPr lang="en-GB" smtClean="0"/>
              <a:t>14</a:t>
            </a:fld>
            <a:endParaRPr lang="en-GB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971689D-45CD-FB7F-1310-0B83A8DAC1E4}"/>
              </a:ext>
            </a:extLst>
          </p:cNvPr>
          <p:cNvSpPr txBox="1">
            <a:spLocks noChangeArrowheads="1"/>
          </p:cNvSpPr>
          <p:nvPr/>
        </p:nvSpPr>
        <p:spPr>
          <a:xfrm>
            <a:off x="1707777" y="274638"/>
            <a:ext cx="4524936" cy="834744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GB" altLang="en-US" sz="2800" dirty="0">
                <a:solidFill>
                  <a:schemeClr val="accent1"/>
                </a:solidFill>
              </a:rPr>
              <a:t>Common ED Equipment &amp; Procedures</a:t>
            </a:r>
          </a:p>
        </p:txBody>
      </p:sp>
    </p:spTree>
    <p:extLst>
      <p:ext uri="{BB962C8B-B14F-4D97-AF65-F5344CB8AC3E}">
        <p14:creationId xmlns:p14="http://schemas.microsoft.com/office/powerpoint/2010/main" val="272615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6923" y="1148970"/>
            <a:ext cx="4230523" cy="514693"/>
          </a:xfrm>
        </p:spPr>
        <p:txBody>
          <a:bodyPr>
            <a:noAutofit/>
          </a:bodyPr>
          <a:lstStyle/>
          <a:p>
            <a:r>
              <a:rPr lang="en-GB" sz="2000" dirty="0"/>
              <a:t>Cardiac Monitor - Show and tell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EA5484-B37B-FD61-3961-40E99C019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MR. R Ritchie   &amp;  Dr. N Pinto                       April 2022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2850EF-3A14-32CB-0EBC-A3880563C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7DDB5-E84B-4833-B74B-FF8C84D9423E}" type="slidenum">
              <a:rPr lang="en-GB" smtClean="0"/>
              <a:t>15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08325" y="1566916"/>
            <a:ext cx="4472145" cy="46656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46171" y="1294530"/>
            <a:ext cx="4471148" cy="4665638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36752E84-55B9-D4AF-3F07-4A4A6467E3C2}"/>
              </a:ext>
            </a:extLst>
          </p:cNvPr>
          <p:cNvSpPr txBox="1">
            <a:spLocks noChangeArrowheads="1"/>
          </p:cNvSpPr>
          <p:nvPr/>
        </p:nvSpPr>
        <p:spPr>
          <a:xfrm>
            <a:off x="2353235" y="274638"/>
            <a:ext cx="8612842" cy="6818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GB" altLang="en-US">
                <a:solidFill>
                  <a:schemeClr val="accent1"/>
                </a:solidFill>
              </a:rPr>
              <a:t>Common ED Equipment &amp; Procedures</a:t>
            </a:r>
            <a:endParaRPr lang="en-GB" alt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87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6923" y="1148970"/>
            <a:ext cx="4230523" cy="514693"/>
          </a:xfrm>
        </p:spPr>
        <p:txBody>
          <a:bodyPr>
            <a:noAutofit/>
          </a:bodyPr>
          <a:lstStyle/>
          <a:p>
            <a:r>
              <a:rPr lang="en-GB" sz="2000" dirty="0"/>
              <a:t>Cardiac Monitor - Show and tell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EA5484-B37B-FD61-3961-40E99C019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MR. R Ritchie   &amp;  Dr. N Pinto                       April 2022</a:t>
            </a: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2850EF-3A14-32CB-0EBC-A3880563C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D7DDB5-E84B-4833-B74B-FF8C84D9423E}" type="slidenum">
              <a:rPr kumimoji="0" lang="en-GB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08325" y="1566916"/>
            <a:ext cx="4472145" cy="46656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07779" y="1345934"/>
            <a:ext cx="4729492" cy="4850256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36752E84-55B9-D4AF-3F07-4A4A6467E3C2}"/>
              </a:ext>
            </a:extLst>
          </p:cNvPr>
          <p:cNvSpPr txBox="1">
            <a:spLocks noChangeArrowheads="1"/>
          </p:cNvSpPr>
          <p:nvPr/>
        </p:nvSpPr>
        <p:spPr>
          <a:xfrm>
            <a:off x="2353235" y="274638"/>
            <a:ext cx="8612842" cy="68184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Common ED Equipment &amp; Procedures</a:t>
            </a:r>
            <a:endParaRPr kumimoji="0" lang="en-GB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A53010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263269" y="1849634"/>
            <a:ext cx="1178257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Multi-mode ECG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269712" y="2363516"/>
            <a:ext cx="696365" cy="3077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SpO2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269713" y="2944178"/>
            <a:ext cx="1605962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Non invasive BP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31008" y="2423014"/>
            <a:ext cx="1863377" cy="307777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CO2 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Capnograph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510798" y="3829867"/>
            <a:ext cx="910557" cy="30777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Power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909257" y="4662593"/>
            <a:ext cx="1686644" cy="73866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Additional ports e.g. Arterial BP, Temp,</a:t>
            </a:r>
            <a:r>
              <a:rPr kumimoji="0" lang="en-GB" sz="1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cxnSp>
        <p:nvCxnSpPr>
          <p:cNvPr id="15" name="Straight Arrow Connector 14"/>
          <p:cNvCxnSpPr>
            <a:stCxn id="8" idx="1"/>
          </p:cNvCxnSpPr>
          <p:nvPr/>
        </p:nvCxnSpPr>
        <p:spPr>
          <a:xfrm flipH="1">
            <a:off x="8590751" y="2111244"/>
            <a:ext cx="1672518" cy="8329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9" idx="1"/>
          </p:cNvCxnSpPr>
          <p:nvPr/>
        </p:nvCxnSpPr>
        <p:spPr>
          <a:xfrm flipH="1">
            <a:off x="9259261" y="2517405"/>
            <a:ext cx="1010451" cy="426773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0" idx="1"/>
          </p:cNvCxnSpPr>
          <p:nvPr/>
        </p:nvCxnSpPr>
        <p:spPr>
          <a:xfrm flipH="1">
            <a:off x="9764486" y="3098067"/>
            <a:ext cx="505227" cy="401695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cxnSpLocks/>
            <a:stCxn id="13" idx="1"/>
          </p:cNvCxnSpPr>
          <p:nvPr/>
        </p:nvCxnSpPr>
        <p:spPr>
          <a:xfrm flipH="1" flipV="1">
            <a:off x="8520004" y="4057397"/>
            <a:ext cx="1389253" cy="974528"/>
          </a:xfrm>
          <a:prstGeom prst="straightConnector1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cxnSpLocks/>
          </p:cNvCxnSpPr>
          <p:nvPr/>
        </p:nvCxnSpPr>
        <p:spPr>
          <a:xfrm flipH="1" flipV="1">
            <a:off x="9117103" y="3704470"/>
            <a:ext cx="882080" cy="1102854"/>
          </a:xfrm>
          <a:prstGeom prst="straightConnector1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7296049" y="2730791"/>
            <a:ext cx="149780" cy="947938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cxnSpLocks/>
          </p:cNvCxnSpPr>
          <p:nvPr/>
        </p:nvCxnSpPr>
        <p:spPr>
          <a:xfrm flipH="1">
            <a:off x="9427010" y="4010881"/>
            <a:ext cx="1060115" cy="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942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173198" y="627339"/>
            <a:ext cx="8911687" cy="765874"/>
          </a:xfrm>
        </p:spPr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Common ED Equipment &amp; Procedures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920602" y="1678267"/>
            <a:ext cx="3992732" cy="576262"/>
          </a:xfrm>
        </p:spPr>
        <p:txBody>
          <a:bodyPr/>
          <a:lstStyle/>
          <a:p>
            <a:r>
              <a:rPr lang="en-GB" sz="3200" b="1" u="sng" dirty="0"/>
              <a:t>Monitor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920602" y="2395942"/>
            <a:ext cx="4339733" cy="3645420"/>
          </a:xfrm>
        </p:spPr>
        <p:txBody>
          <a:bodyPr>
            <a:normAutofit/>
          </a:bodyPr>
          <a:lstStyle/>
          <a:p>
            <a:r>
              <a:rPr lang="en-GB" sz="2400" dirty="0"/>
              <a:t>Multi-mode</a:t>
            </a:r>
          </a:p>
          <a:p>
            <a:r>
              <a:rPr lang="en-GB" sz="2400" dirty="0"/>
              <a:t>3-lead, 5-lead, and 12-lead</a:t>
            </a:r>
          </a:p>
          <a:p>
            <a:r>
              <a:rPr lang="en-GB" sz="2400" dirty="0"/>
              <a:t>Some calibrate to measure </a:t>
            </a:r>
            <a:r>
              <a:rPr lang="en-GB" sz="2400" dirty="0" err="1"/>
              <a:t>Resp</a:t>
            </a:r>
            <a:r>
              <a:rPr lang="en-GB" sz="2400" dirty="0"/>
              <a:t> Rate</a:t>
            </a:r>
          </a:p>
          <a:p>
            <a:r>
              <a:rPr lang="en-GB" sz="2400" dirty="0"/>
              <a:t>BP</a:t>
            </a:r>
          </a:p>
          <a:p>
            <a:r>
              <a:rPr lang="en-GB" sz="2400" dirty="0"/>
              <a:t>ECG monitor and trace</a:t>
            </a:r>
          </a:p>
          <a:p>
            <a:endParaRPr lang="en-GB" sz="2400" dirty="0"/>
          </a:p>
          <a:p>
            <a:endParaRPr lang="en-GB" sz="2400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4"/>
          </p:nvPr>
        </p:nvSpPr>
        <p:spPr>
          <a:xfrm>
            <a:off x="5629041" y="1770226"/>
            <a:ext cx="4338674" cy="4896852"/>
          </a:xfrm>
        </p:spPr>
        <p:txBody>
          <a:bodyPr>
            <a:normAutofit/>
          </a:bodyPr>
          <a:lstStyle/>
          <a:p>
            <a:endParaRPr lang="en-GB" sz="2400" dirty="0"/>
          </a:p>
          <a:p>
            <a:r>
              <a:rPr lang="en-GB" sz="2400" dirty="0"/>
              <a:t>Remote links uses HL-7 format</a:t>
            </a:r>
          </a:p>
          <a:p>
            <a:r>
              <a:rPr lang="en-GB" sz="2400" dirty="0"/>
              <a:t>O-2 sat</a:t>
            </a:r>
          </a:p>
          <a:p>
            <a:r>
              <a:rPr lang="en-GB" sz="2400" dirty="0"/>
              <a:t>CO-2</a:t>
            </a:r>
          </a:p>
          <a:p>
            <a:r>
              <a:rPr lang="en-GB" sz="2400" dirty="0"/>
              <a:t>Transducer</a:t>
            </a:r>
          </a:p>
          <a:p>
            <a:r>
              <a:rPr lang="en-GB" sz="2400" dirty="0"/>
              <a:t>Temperature thermocouple</a:t>
            </a:r>
          </a:p>
          <a:p>
            <a:r>
              <a:rPr lang="en-GB" sz="2400" dirty="0"/>
              <a:t>Internet /  remote links</a:t>
            </a:r>
          </a:p>
          <a:p>
            <a:endParaRPr lang="en-GB" sz="24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F1C6B2E-C0EB-28EA-6FED-F594741EE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MR. R Ritchie   &amp;  Dr. N Pinto                       April 2022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7F990D-6365-A727-3EA1-5CD592521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7DDB5-E84B-4833-B74B-FF8C84D9423E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518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6052" y="505288"/>
            <a:ext cx="8911687" cy="639914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FF0000"/>
                </a:solidFill>
              </a:rPr>
              <a:t>Common ED Equipment &amp; Procedures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6052" y="1536865"/>
            <a:ext cx="8823748" cy="436108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2800" b="1" u="sng" dirty="0"/>
              <a:t>Pulse oximeter</a:t>
            </a:r>
            <a:endParaRPr lang="en-GB" sz="2800" u="sng" dirty="0"/>
          </a:p>
          <a:p>
            <a:r>
              <a:rPr lang="en-GB" sz="2000" dirty="0">
                <a:solidFill>
                  <a:srgbClr val="FF0000"/>
                </a:solidFill>
              </a:rPr>
              <a:t>Diodes</a:t>
            </a:r>
            <a:r>
              <a:rPr lang="en-GB" sz="2000" dirty="0"/>
              <a:t> produce light red + infra-red </a:t>
            </a:r>
          </a:p>
          <a:p>
            <a:r>
              <a:rPr lang="en-GB" sz="2000" dirty="0">
                <a:solidFill>
                  <a:srgbClr val="00B0F0"/>
                </a:solidFill>
              </a:rPr>
              <a:t>Photodetector</a:t>
            </a:r>
            <a:r>
              <a:rPr lang="en-GB" sz="2000" dirty="0"/>
              <a:t> - on opposite side of probe; detects transmitted light</a:t>
            </a:r>
          </a:p>
          <a:p>
            <a:r>
              <a:rPr lang="en-GB" sz="2000" dirty="0">
                <a:solidFill>
                  <a:srgbClr val="00B050"/>
                </a:solidFill>
              </a:rPr>
              <a:t>Signal converter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1800" dirty="0"/>
              <a:t>DC component </a:t>
            </a:r>
            <a:r>
              <a:rPr lang="en-GB" sz="1800" dirty="0">
                <a:sym typeface="Wingdings" panose="05000000000000000000" pitchFamily="2" charset="2"/>
              </a:rPr>
              <a:t></a:t>
            </a:r>
            <a:r>
              <a:rPr lang="en-GB" sz="1800" dirty="0"/>
              <a:t> tissue + capillary blood + venous blood &amp; non pulsatile arterial blood flow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1800" dirty="0"/>
              <a:t>AC component </a:t>
            </a:r>
            <a:r>
              <a:rPr lang="en-GB" sz="1800" dirty="0">
                <a:sym typeface="Wingdings" panose="05000000000000000000" pitchFamily="2" charset="2"/>
              </a:rPr>
              <a:t></a:t>
            </a:r>
            <a:r>
              <a:rPr lang="en-GB" sz="1800" dirty="0"/>
              <a:t> </a:t>
            </a:r>
            <a:r>
              <a:rPr lang="en-GB" sz="1800" i="1" dirty="0"/>
              <a:t>pulsatile arterial blood flow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1800" dirty="0"/>
              <a:t>DC component is subtracted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1800" dirty="0"/>
              <a:t>AC component is amplified and averaged over few seconds</a:t>
            </a:r>
          </a:p>
          <a:p>
            <a:r>
              <a:rPr lang="en-GB" sz="2000" dirty="0">
                <a:solidFill>
                  <a:srgbClr val="FFC000"/>
                </a:solidFill>
              </a:rPr>
              <a:t>Display </a:t>
            </a:r>
            <a:r>
              <a:rPr lang="en-GB" sz="2000" dirty="0"/>
              <a:t>- Signal is displayed as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/>
              <a:t>Continuous trace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/>
              <a:t>Graph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/>
              <a:t>Table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F4C994-5CC6-E944-DB21-B1453E740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MR. R Ritchie   &amp;  Dr. N Pinto                       April 2022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445AEA-CAAC-5887-93F8-EF3A567C2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7DDB5-E84B-4833-B74B-FF8C84D9423E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008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1772" y="624110"/>
            <a:ext cx="8911687" cy="767661"/>
          </a:xfrm>
        </p:spPr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Common ED Equipment &amp; Procedures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1629700" y="1391771"/>
            <a:ext cx="3992732" cy="459441"/>
          </a:xfrm>
        </p:spPr>
        <p:txBody>
          <a:bodyPr>
            <a:normAutofit fontScale="92500"/>
          </a:bodyPr>
          <a:lstStyle/>
          <a:p>
            <a:r>
              <a:rPr lang="en-GB" b="1" u="sng" dirty="0"/>
              <a:t>Pulse oximeter Limitations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91772" y="2064124"/>
            <a:ext cx="9231404" cy="3785348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en-GB" sz="2000" dirty="0"/>
              <a:t>SpO2 and SaO2 are </a:t>
            </a:r>
            <a:r>
              <a:rPr lang="en-GB" sz="2000" b="1" i="1" dirty="0"/>
              <a:t>not</a:t>
            </a:r>
            <a:r>
              <a:rPr lang="en-GB" sz="2000" dirty="0"/>
              <a:t> measures of blood or tissue oxygenation </a:t>
            </a:r>
          </a:p>
          <a:p>
            <a:pPr lvl="1"/>
            <a:endParaRPr lang="en-GB" sz="2000" dirty="0"/>
          </a:p>
          <a:p>
            <a:pPr marL="457200" lvl="1" indent="0">
              <a:buNone/>
            </a:pPr>
            <a:r>
              <a:rPr lang="en-GB" sz="2000" dirty="0"/>
              <a:t>(if [</a:t>
            </a:r>
            <a:r>
              <a:rPr lang="en-GB" sz="2000" dirty="0" err="1"/>
              <a:t>Hb</a:t>
            </a:r>
            <a:r>
              <a:rPr lang="en-GB" sz="2000" dirty="0"/>
              <a:t>] and cardiac output known, then oxygen delivery (DO2) can be calculated from SaO2)</a:t>
            </a:r>
          </a:p>
          <a:p>
            <a:pPr marL="457200" lvl="1" indent="0">
              <a:buNone/>
            </a:pPr>
            <a:endParaRPr lang="en-GB" sz="2000" dirty="0"/>
          </a:p>
          <a:p>
            <a:pPr lvl="1"/>
            <a:r>
              <a:rPr lang="en-GB" sz="2000" dirty="0"/>
              <a:t>insensitive to directional changes in PaO2 above 80mmHg</a:t>
            </a:r>
          </a:p>
          <a:p>
            <a:pPr lvl="1"/>
            <a:r>
              <a:rPr lang="en-GB" sz="2000" dirty="0"/>
              <a:t>relatively insensitive to perfusion due to gain</a:t>
            </a:r>
          </a:p>
          <a:p>
            <a:pPr lvl="1"/>
            <a:r>
              <a:rPr lang="en-GB" sz="2000" dirty="0"/>
              <a:t>reading failure</a:t>
            </a:r>
          </a:p>
          <a:p>
            <a:pPr lvl="1"/>
            <a:r>
              <a:rPr lang="en-GB" sz="2000" dirty="0"/>
              <a:t>lag time (around 1 minute)</a:t>
            </a:r>
          </a:p>
          <a:p>
            <a:pPr lvl="1"/>
            <a:r>
              <a:rPr lang="en-GB" sz="2000" dirty="0">
                <a:solidFill>
                  <a:schemeClr val="tx1"/>
                </a:solidFill>
              </a:rPr>
              <a:t>Artefacts and error (using the wrong probe on the wrong site</a:t>
            </a:r>
          </a:p>
          <a:p>
            <a:endParaRPr lang="en-GB" sz="20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D50B4F-E8C9-048E-6711-35EFD2BEB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MR. R Ritchie   &amp;  Dr. N Pinto                       April 2022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7A16A-A778-EB13-2BBB-E2FDD1DDF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7DDB5-E84B-4833-B74B-FF8C84D9423E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066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AC30F-BAE1-4CA0-B5DB-C07A3370A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M" dirty="0"/>
              <a:t>Common ED Equipment &amp; Procedures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B69F02-B774-4C9D-BD1B-6E8F3653E1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JM" sz="2800" dirty="0"/>
          </a:p>
          <a:p>
            <a:endParaRPr lang="en-JM" sz="2800" dirty="0"/>
          </a:p>
          <a:p>
            <a:r>
              <a:rPr lang="en-JM" sz="2800" dirty="0"/>
              <a:t>List as many ED equipment on next slide</a:t>
            </a:r>
          </a:p>
          <a:p>
            <a:r>
              <a:rPr lang="en-JM" sz="2800" dirty="0"/>
              <a:t>National Safety, HSE, and Professional Code of practice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F826AF-9752-0CEB-5CED-E28DDCEBD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MR. R Ritchie   &amp;  Dr. N Pinto                       April 2022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2C0A90-E1F9-B709-8E94-1B39204BD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7DDB5-E84B-4833-B74B-FF8C84D9423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136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2566" y="306068"/>
            <a:ext cx="8911687" cy="673531"/>
          </a:xfrm>
        </p:spPr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Common ED Equipment &amp; Procedures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932566" y="1180268"/>
            <a:ext cx="6607873" cy="365125"/>
          </a:xfrm>
        </p:spPr>
        <p:txBody>
          <a:bodyPr/>
          <a:lstStyle/>
          <a:p>
            <a:r>
              <a:rPr lang="en-GB" b="1" u="sng" dirty="0"/>
              <a:t>Pulse oximeter – Some Sources </a:t>
            </a:r>
            <a:r>
              <a:rPr lang="en-GB" b="1" u="sng" dirty="0" smtClean="0"/>
              <a:t>of Error</a:t>
            </a:r>
            <a:endParaRPr lang="en-GB" b="1" u="sng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767602" y="1932480"/>
            <a:ext cx="4949316" cy="3899648"/>
          </a:xfrm>
        </p:spPr>
        <p:txBody>
          <a:bodyPr>
            <a:noAutofit/>
          </a:bodyPr>
          <a:lstStyle/>
          <a:p>
            <a:r>
              <a:rPr lang="en-GB" sz="2000" dirty="0"/>
              <a:t>Motion artefact</a:t>
            </a:r>
          </a:p>
          <a:p>
            <a:r>
              <a:rPr lang="en-GB" sz="2000" dirty="0"/>
              <a:t>Signal to noise ratio (shocked, hypothermia, vasoconstrictors)</a:t>
            </a:r>
          </a:p>
          <a:p>
            <a:r>
              <a:rPr lang="en-GB" sz="2000" dirty="0" err="1"/>
              <a:t>Dyshaemoglobinaemias</a:t>
            </a:r>
            <a:r>
              <a:rPr lang="en-GB" sz="2000" dirty="0"/>
              <a:t> (</a:t>
            </a:r>
            <a:r>
              <a:rPr lang="en-GB" sz="2000" dirty="0" err="1"/>
              <a:t>COHb</a:t>
            </a:r>
            <a:r>
              <a:rPr lang="en-GB" sz="2000" dirty="0"/>
              <a:t> indistinguishable from HbO2, Met </a:t>
            </a:r>
            <a:r>
              <a:rPr lang="en-GB" sz="2000" dirty="0" err="1"/>
              <a:t>Hb</a:t>
            </a:r>
            <a:r>
              <a:rPr lang="en-GB" sz="2000" dirty="0"/>
              <a:t> absorbance high -&gt; R = 1.0)</a:t>
            </a:r>
          </a:p>
          <a:p>
            <a:r>
              <a:rPr lang="en-GB" sz="2000" dirty="0"/>
              <a:t>Anaemia </a:t>
            </a:r>
          </a:p>
          <a:p>
            <a:r>
              <a:rPr lang="en-GB" sz="2000" dirty="0"/>
              <a:t>Intravenous dyes</a:t>
            </a:r>
          </a:p>
          <a:p>
            <a:r>
              <a:rPr lang="en-GB" sz="2000" dirty="0"/>
              <a:t>Nail polish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5601832" y="1922206"/>
            <a:ext cx="4338674" cy="3742342"/>
          </a:xfrm>
        </p:spPr>
        <p:txBody>
          <a:bodyPr>
            <a:normAutofit/>
          </a:bodyPr>
          <a:lstStyle/>
          <a:p>
            <a:r>
              <a:rPr lang="en-GB" sz="2000" dirty="0"/>
              <a:t>Abnormal pulses  (venous waves and ventilation)</a:t>
            </a:r>
          </a:p>
          <a:p>
            <a:r>
              <a:rPr lang="en-GB" sz="2000" dirty="0"/>
              <a:t>Probe position</a:t>
            </a:r>
          </a:p>
          <a:p>
            <a:r>
              <a:rPr lang="en-GB" sz="2000" dirty="0"/>
              <a:t>Low saturations (progressive inaccuracy below 80%)</a:t>
            </a:r>
          </a:p>
          <a:p>
            <a:r>
              <a:rPr lang="en-GB" sz="2000" dirty="0"/>
              <a:t>Non-pulsatile flow (bypass)</a:t>
            </a:r>
          </a:p>
          <a:p>
            <a:r>
              <a:rPr lang="en-GB" sz="2000" dirty="0"/>
              <a:t>Ambient light</a:t>
            </a:r>
          </a:p>
          <a:p>
            <a:r>
              <a:rPr lang="en-GB" sz="2000" dirty="0"/>
              <a:t>Radiofrequency interference (MRI)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441EDC-300A-963D-B35C-AEDEC1388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MR. R Ritchie   &amp;  Dr. N Pinto                       April 2022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C56318-1A49-CBF3-DB15-01EC50AB1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7DDB5-E84B-4833-B74B-FF8C84D9423E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930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054" y="409798"/>
            <a:ext cx="7380766" cy="1007111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rgbClr val="FF0000"/>
                </a:solidFill>
              </a:rPr>
              <a:t>Common ED Equipment </a:t>
            </a:r>
            <a:r>
              <a:rPr lang="en-GB" sz="3200" dirty="0" smtClean="0">
                <a:solidFill>
                  <a:srgbClr val="FF0000"/>
                </a:solidFill>
              </a:rPr>
              <a:t>&amp; </a:t>
            </a:r>
            <a:r>
              <a:rPr lang="en-GB" sz="3200" dirty="0">
                <a:solidFill>
                  <a:srgbClr val="FF0000"/>
                </a:solidFill>
              </a:rPr>
              <a:t>Procedures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286" y="1376751"/>
            <a:ext cx="6707252" cy="4533415"/>
          </a:xfrm>
        </p:spPr>
        <p:txBody>
          <a:bodyPr>
            <a:normAutofit lnSpcReduction="10000"/>
          </a:bodyPr>
          <a:lstStyle/>
          <a:p>
            <a:pPr marL="457200" lvl="1" indent="0">
              <a:buNone/>
            </a:pPr>
            <a:r>
              <a:rPr lang="en-GB" sz="2000" b="1" u="sng" dirty="0"/>
              <a:t>Thermometers</a:t>
            </a:r>
          </a:p>
          <a:p>
            <a:pPr lvl="1"/>
            <a:r>
              <a:rPr lang="en-JM" sz="1800" dirty="0"/>
              <a:t>Multiple toys and multiple equipment!</a:t>
            </a:r>
          </a:p>
          <a:p>
            <a:pPr lvl="1">
              <a:defRPr/>
            </a:pPr>
            <a:r>
              <a:rPr lang="en-JM" sz="1800" dirty="0">
                <a:solidFill>
                  <a:prstClr val="black"/>
                </a:solidFill>
              </a:rPr>
              <a:t>Route</a:t>
            </a:r>
          </a:p>
          <a:p>
            <a:pPr marL="914400" lvl="2" indent="0">
              <a:buNone/>
              <a:defRPr/>
            </a:pPr>
            <a:r>
              <a:rPr lang="en-JM" sz="1800" dirty="0">
                <a:solidFill>
                  <a:prstClr val="black"/>
                </a:solidFill>
              </a:rPr>
              <a:t>Rectal, Oral, Auxiliary, Skin, Vascular, </a:t>
            </a:r>
            <a:r>
              <a:rPr lang="en-JM" sz="1800" dirty="0" err="1">
                <a:solidFill>
                  <a:prstClr val="black"/>
                </a:solidFill>
              </a:rPr>
              <a:t>Naso</a:t>
            </a:r>
            <a:r>
              <a:rPr lang="en-JM" sz="1800" dirty="0">
                <a:solidFill>
                  <a:prstClr val="black"/>
                </a:solidFill>
              </a:rPr>
              <a:t>-pharyngeal</a:t>
            </a:r>
          </a:p>
          <a:p>
            <a:pPr lvl="1"/>
            <a:r>
              <a:rPr lang="en-JM" sz="1800" dirty="0">
                <a:solidFill>
                  <a:prstClr val="black"/>
                </a:solidFill>
              </a:rPr>
              <a:t>Infra-red, Thermocouple, Resistance Temp. Detector (</a:t>
            </a:r>
            <a:r>
              <a:rPr lang="en-JM" sz="1800" dirty="0" err="1">
                <a:solidFill>
                  <a:prstClr val="black"/>
                </a:solidFill>
              </a:rPr>
              <a:t>RTD</a:t>
            </a:r>
            <a:r>
              <a:rPr lang="en-JM" sz="1800" dirty="0">
                <a:solidFill>
                  <a:prstClr val="black"/>
                </a:solidFill>
              </a:rPr>
              <a:t>), and Thermistor</a:t>
            </a:r>
          </a:p>
          <a:p>
            <a:pPr lvl="1"/>
            <a:r>
              <a:rPr lang="en-JM" sz="1800" u="sng" dirty="0"/>
              <a:t>Infrared</a:t>
            </a:r>
            <a:r>
              <a:rPr lang="en-JM" sz="1800" dirty="0"/>
              <a:t> </a:t>
            </a:r>
            <a:r>
              <a:rPr lang="en-JM" sz="1800" dirty="0">
                <a:sym typeface="Wingdings" panose="05000000000000000000" pitchFamily="2" charset="2"/>
              </a:rPr>
              <a:t></a:t>
            </a:r>
            <a:r>
              <a:rPr lang="en-JM" sz="1800" dirty="0"/>
              <a:t> Portable, easy to use. Affected by ambient environment</a:t>
            </a:r>
          </a:p>
          <a:p>
            <a:pPr lvl="1"/>
            <a:r>
              <a:rPr lang="en-JM" sz="1800" u="sng" dirty="0"/>
              <a:t>Rectal or Bladder </a:t>
            </a:r>
            <a:r>
              <a:rPr lang="en-JM" sz="1800" dirty="0">
                <a:sym typeface="Wingdings" panose="05000000000000000000" pitchFamily="2" charset="2"/>
              </a:rPr>
              <a:t></a:t>
            </a:r>
            <a:r>
              <a:rPr lang="en-JM" sz="1800" dirty="0"/>
              <a:t> thermocouple device and infrared (via fibre optics)</a:t>
            </a:r>
          </a:p>
          <a:p>
            <a:pPr lvl="1"/>
            <a:r>
              <a:rPr lang="en-JM" sz="1800" u="sng" dirty="0"/>
              <a:t>Errors</a:t>
            </a:r>
            <a:r>
              <a:rPr lang="en-JM" sz="1800" dirty="0"/>
              <a:t> </a:t>
            </a:r>
            <a:r>
              <a:rPr lang="en-JM" sz="1800" dirty="0">
                <a:sym typeface="Wingdings" panose="05000000000000000000" pitchFamily="2" charset="2"/>
              </a:rPr>
              <a:t> </a:t>
            </a:r>
            <a:r>
              <a:rPr lang="en-JM" sz="1800" dirty="0"/>
              <a:t>operator, locations, mixing types (oral, auxiliary, rectal, infrared on same sheet)</a:t>
            </a:r>
          </a:p>
          <a:p>
            <a:pPr lvl="1"/>
            <a:r>
              <a:rPr lang="en-JM" sz="1800" dirty="0"/>
              <a:t>Part of NEWS scoring</a:t>
            </a:r>
          </a:p>
          <a:p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13D411-545D-A5DF-6835-BFFD0D398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MR. R Ritchie   &amp;  Dr. N Pinto                       April 2022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54F200-275B-1847-8E1E-39B908C9D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7DDB5-E84B-4833-B74B-FF8C84D9423E}" type="slidenum">
              <a:rPr lang="en-GB" smtClean="0"/>
              <a:t>21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45934" y="607945"/>
            <a:ext cx="2795983" cy="23996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37278" y="3855947"/>
            <a:ext cx="2757342" cy="234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61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365" y="412604"/>
            <a:ext cx="8911687" cy="576262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FF0000"/>
                </a:solidFill>
              </a:rPr>
              <a:t>Common ED Equipment &amp; Procedures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519365" y="1092826"/>
            <a:ext cx="3992732" cy="426103"/>
          </a:xfrm>
        </p:spPr>
        <p:txBody>
          <a:bodyPr/>
          <a:lstStyle/>
          <a:p>
            <a:r>
              <a:rPr lang="en-GB" b="1" u="sng" dirty="0"/>
              <a:t>Defibrillator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19365" y="1748485"/>
            <a:ext cx="4614106" cy="4063320"/>
          </a:xfrm>
        </p:spPr>
        <p:txBody>
          <a:bodyPr>
            <a:normAutofit/>
          </a:bodyPr>
          <a:lstStyle/>
          <a:p>
            <a:r>
              <a:rPr lang="en-GB" dirty="0"/>
              <a:t>USES </a:t>
            </a:r>
            <a:r>
              <a:rPr lang="en-GB" dirty="0">
                <a:sym typeface="Wingdings" panose="05000000000000000000" pitchFamily="2" charset="2"/>
              </a:rPr>
              <a:t></a:t>
            </a:r>
            <a:r>
              <a:rPr lang="en-GB" dirty="0"/>
              <a:t> Electrical current across the heart to convert VF/VT to Sinus rhythm</a:t>
            </a:r>
          </a:p>
          <a:p>
            <a:r>
              <a:rPr lang="en-GB" dirty="0"/>
              <a:t>Important equipment in cardiac arrest management</a:t>
            </a:r>
          </a:p>
          <a:p>
            <a:r>
              <a:rPr lang="en-GB" dirty="0"/>
              <a:t>Likelihood of correcting VF/</a:t>
            </a:r>
            <a:r>
              <a:rPr lang="en-GB" dirty="0" err="1"/>
              <a:t>pVT</a:t>
            </a:r>
            <a:r>
              <a:rPr lang="en-GB" dirty="0"/>
              <a:t> defibrillation is inversely proportional to time</a:t>
            </a:r>
          </a:p>
          <a:p>
            <a:pPr lvl="1"/>
            <a:r>
              <a:rPr lang="en-GB" dirty="0"/>
              <a:t>declines at 7-10% per min from onset of VF</a:t>
            </a:r>
          </a:p>
          <a:p>
            <a:r>
              <a:rPr lang="en-GB" dirty="0"/>
              <a:t>Pacemaker function</a:t>
            </a:r>
          </a:p>
          <a:p>
            <a:r>
              <a:rPr lang="en-GB" dirty="0"/>
              <a:t>Synchronised or non-synchronised shocks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883F44-CE3B-1438-95F1-851295CD5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MR. R Ritchie   &amp;  Dr. N Pinto                       April 2022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C088D3-DE75-A296-9563-2DE4C0F8D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7DDB5-E84B-4833-B74B-FF8C84D9423E}" type="slidenum">
              <a:rPr lang="en-GB" smtClean="0"/>
              <a:t>22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0" r="14127"/>
          <a:stretch/>
        </p:blipFill>
        <p:spPr>
          <a:xfrm>
            <a:off x="5715001" y="1416855"/>
            <a:ext cx="4725477" cy="480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1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8B922-74DF-413A-8275-F071CD890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315" y="472667"/>
            <a:ext cx="8911687" cy="707149"/>
          </a:xfrm>
        </p:spPr>
        <p:txBody>
          <a:bodyPr/>
          <a:lstStyle/>
          <a:p>
            <a:r>
              <a:rPr lang="en-JM" dirty="0">
                <a:solidFill>
                  <a:srgbClr val="FF0000"/>
                </a:solidFill>
              </a:rPr>
              <a:t>Common ED Equipment &amp; Procedures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22521D-5CE2-4298-910F-E0CD689286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30777"/>
            <a:ext cx="8915400" cy="41596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JM" sz="2400" u="sng" dirty="0">
                <a:solidFill>
                  <a:schemeClr val="tx1"/>
                </a:solidFill>
              </a:rPr>
              <a:t>Some safety issues</a:t>
            </a:r>
          </a:p>
          <a:p>
            <a:pPr marL="0" indent="0">
              <a:buNone/>
            </a:pPr>
            <a:endParaRPr lang="en-JM" sz="2400" u="sng" dirty="0">
              <a:solidFill>
                <a:schemeClr val="tx1"/>
              </a:solidFill>
            </a:endParaRPr>
          </a:p>
          <a:p>
            <a:pPr lvl="1"/>
            <a:r>
              <a:rPr lang="en-JM" sz="2400" dirty="0">
                <a:solidFill>
                  <a:schemeClr val="tx1"/>
                </a:solidFill>
              </a:rPr>
              <a:t>See ALS manual</a:t>
            </a:r>
          </a:p>
          <a:p>
            <a:pPr lvl="2"/>
            <a:r>
              <a:rPr lang="en-JM" sz="2400" dirty="0">
                <a:solidFill>
                  <a:schemeClr val="tx1"/>
                </a:solidFill>
              </a:rPr>
              <a:t>Sync mode functionality varies between products</a:t>
            </a:r>
          </a:p>
          <a:p>
            <a:pPr lvl="2"/>
            <a:r>
              <a:rPr lang="en-JM" sz="2400" dirty="0">
                <a:solidFill>
                  <a:schemeClr val="tx1"/>
                </a:solidFill>
              </a:rPr>
              <a:t>Familiarise oneself with machine prior to use</a:t>
            </a:r>
          </a:p>
          <a:p>
            <a:pPr lvl="2"/>
            <a:r>
              <a:rPr lang="en-JM" sz="2400" dirty="0">
                <a:solidFill>
                  <a:schemeClr val="tx1"/>
                </a:solidFill>
              </a:rPr>
              <a:t>Test how to “dump” unused charge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AD300-0297-8B7C-3790-65DCA2F9D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MR. R Ritchie   &amp;  Dr. N Pinto                       April 2022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2F8F32-672D-FEA3-CA70-42D37E8D5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7DDB5-E84B-4833-B74B-FF8C84D9423E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236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53642"/>
            <a:ext cx="8911687" cy="616396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FF0000"/>
                </a:solidFill>
              </a:rPr>
              <a:t>Common ED Equipment &amp; Procedures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77334" y="1191108"/>
            <a:ext cx="3282869" cy="576262"/>
          </a:xfrm>
        </p:spPr>
        <p:txBody>
          <a:bodyPr/>
          <a:lstStyle/>
          <a:p>
            <a:r>
              <a:rPr lang="en-GB" b="1" u="sng" dirty="0"/>
              <a:t>Urine Dip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517358" y="1942848"/>
            <a:ext cx="4826433" cy="392303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JM" sz="2000" dirty="0"/>
              <a:t>Detection limit set at 90%</a:t>
            </a:r>
          </a:p>
          <a:p>
            <a:r>
              <a:rPr lang="en-JM" sz="2000" dirty="0"/>
              <a:t>Plastic strip with multiple testing agents</a:t>
            </a:r>
          </a:p>
          <a:p>
            <a:r>
              <a:rPr lang="en-JM" sz="2000" dirty="0"/>
              <a:t>Colorimetric (visual and complemented by photometric analysis)</a:t>
            </a:r>
          </a:p>
          <a:p>
            <a:r>
              <a:rPr lang="en-JM" sz="2000" dirty="0"/>
              <a:t>Ketone test: not all ketone bodies are tested.. False positive results</a:t>
            </a:r>
          </a:p>
          <a:p>
            <a:pPr lvl="1"/>
            <a:r>
              <a:rPr lang="en-JM" sz="2000" dirty="0">
                <a:solidFill>
                  <a:schemeClr val="tx1"/>
                </a:solidFill>
              </a:rPr>
              <a:t>What are ketone bodies?</a:t>
            </a:r>
            <a:endParaRPr lang="en-GB" sz="20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FD5576-336C-89DE-A89A-45A24DD64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MR. R Ritchie   &amp;  Dr. N Pinto                       April 2022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CFEAEC-19B0-02F9-6168-312EEC589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7DDB5-E84B-4833-B74B-FF8C84D9423E}" type="slidenum">
              <a:rPr lang="en-GB" smtClean="0"/>
              <a:t>24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0959" y="1417447"/>
            <a:ext cx="4639780" cy="498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97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08812" y="461205"/>
            <a:ext cx="6038383" cy="611021"/>
          </a:xfrm>
        </p:spPr>
        <p:txBody>
          <a:bodyPr>
            <a:no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Common ED Equipment &amp; Procedures</a:t>
            </a:r>
          </a:p>
        </p:txBody>
      </p:sp>
      <p:pic>
        <p:nvPicPr>
          <p:cNvPr id="9" name="Dip B04F5A92-CE91-42E6-A15D-5F2F865C12E2.MP4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56857" y="1292225"/>
            <a:ext cx="6038850" cy="4529138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677334" y="1558927"/>
            <a:ext cx="3219626" cy="4262436"/>
          </a:xfrm>
        </p:spPr>
        <p:txBody>
          <a:bodyPr/>
          <a:lstStyle/>
          <a:p>
            <a:pPr marL="342900" lvl="0" indent="-342900">
              <a:buClr>
                <a:srgbClr val="A53010"/>
              </a:buClr>
              <a:buFont typeface="Wingdings 3" charset="2"/>
              <a:buChar char=""/>
            </a:pPr>
            <a:r>
              <a:rPr lang="en-GB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Video</a:t>
            </a:r>
          </a:p>
          <a:p>
            <a:pPr marL="800100" lvl="1" indent="-342900">
              <a:buClr>
                <a:srgbClr val="A53010"/>
              </a:buClr>
              <a:buFont typeface="Wingdings 3" charset="2"/>
              <a:buChar char=""/>
            </a:pPr>
            <a:r>
              <a:rPr lang="en-GB" sz="2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Demonstration video of urine dipstick analysis by CSW Kirsty and RN Karin</a:t>
            </a:r>
          </a:p>
          <a:p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D713CF8-183C-C8A4-4811-D79C3D6EB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MR. R Ritchie   &amp;  Dr. N Pinto                       April 2022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680FC5-9C99-AB3B-9A22-D344AA842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7DDB5-E84B-4833-B74B-FF8C84D9423E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4837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470" y="382966"/>
            <a:ext cx="4789630" cy="836336"/>
          </a:xfrm>
        </p:spPr>
        <p:txBody>
          <a:bodyPr>
            <a:no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Common ED Equipment &amp; Procedures</a:t>
            </a:r>
          </a:p>
        </p:txBody>
      </p:sp>
      <p:pic>
        <p:nvPicPr>
          <p:cNvPr id="7" name="C79795CD-7435-4189-A176-DAB85938ED1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24575" y="1477963"/>
            <a:ext cx="5380038" cy="403542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6470" y="1584427"/>
            <a:ext cx="4336675" cy="4456935"/>
          </a:xfrm>
        </p:spPr>
        <p:txBody>
          <a:bodyPr>
            <a:noAutofit/>
          </a:bodyPr>
          <a:lstStyle/>
          <a:p>
            <a:r>
              <a:rPr lang="en-JM" sz="1800" b="1" u="sng" dirty="0"/>
              <a:t>Pregnancy </a:t>
            </a:r>
            <a:r>
              <a:rPr lang="en-GB" sz="1800" b="1" u="sng" dirty="0"/>
              <a:t> b-HCG </a:t>
            </a:r>
            <a:r>
              <a:rPr lang="en-JM" sz="1800" b="1" u="sng" dirty="0"/>
              <a:t>test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JM" sz="1800" dirty="0"/>
              <a:t>Blood vs. urine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JM" sz="1800" dirty="0"/>
              <a:t>Colorimetric test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JM" sz="1800" dirty="0"/>
              <a:t>Present levels &lt;5: negative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JM" sz="1800" dirty="0"/>
              <a:t>Errors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JM" sz="1800" dirty="0"/>
              <a:t>Biological variation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JM" sz="1800" dirty="0"/>
              <a:t>Trophoblastic pregnancy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JM" sz="1800" dirty="0"/>
              <a:t>Male positive</a:t>
            </a:r>
          </a:p>
          <a:p>
            <a:pPr lvl="1"/>
            <a:r>
              <a:rPr lang="en-JM" sz="1800" i="1" dirty="0"/>
              <a:t>All men with swollen tests should have a b-HCG test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JM" sz="1800" i="1" dirty="0"/>
              <a:t>Why?</a:t>
            </a:r>
            <a:endParaRPr lang="en-GB" sz="18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7DC605-435D-9568-170B-2A335D79C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MR. R Ritchie   &amp;  Dr. N Pinto                       April 2022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E8C739-94C2-8DF2-3E75-5E2164957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7DDB5-E84B-4833-B74B-FF8C84D9423E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4985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082843" y="446088"/>
            <a:ext cx="6087978" cy="757424"/>
          </a:xfrm>
        </p:spPr>
        <p:txBody>
          <a:bodyPr>
            <a:no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Common ED Equipment &amp; Procedures</a:t>
            </a:r>
          </a:p>
        </p:txBody>
      </p:sp>
      <p:pic>
        <p:nvPicPr>
          <p:cNvPr id="4" name="Preg. B04F5A92-CE91-42E6-A15D-5F2F865C12E2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09410" y="1550749"/>
            <a:ext cx="5524500" cy="4143375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034007" y="1784437"/>
            <a:ext cx="3092825" cy="4068344"/>
          </a:xfrm>
        </p:spPr>
        <p:txBody>
          <a:bodyPr/>
          <a:lstStyle/>
          <a:p>
            <a:pPr marL="342900" lvl="0" indent="-342900">
              <a:buClr>
                <a:srgbClr val="A53010"/>
              </a:buClr>
              <a:buFont typeface="Wingdings 3" charset="2"/>
              <a:buChar char=""/>
            </a:pPr>
            <a:r>
              <a:rPr lang="en-GB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Video</a:t>
            </a:r>
          </a:p>
          <a:p>
            <a:pPr marL="342900" lvl="0" indent="-342900">
              <a:buClr>
                <a:srgbClr val="A53010"/>
              </a:buClr>
              <a:buFont typeface="Wingdings 3" charset="2"/>
              <a:buChar char=""/>
            </a:pPr>
            <a:r>
              <a:rPr lang="en-GB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Demonstration of urine b- HCG test by CSW Kirsty and RN Karin</a:t>
            </a:r>
          </a:p>
          <a:p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DED8695-0B51-EDDD-1BD5-E29481154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MR. R Ritchie   &amp;  Dr. N Pinto                       April 2022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431152-21A9-2D0F-4A32-6E36E13BF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7DDB5-E84B-4833-B74B-FF8C84D9423E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980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830" y="341618"/>
            <a:ext cx="8911687" cy="626466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rgbClr val="FF0000"/>
                </a:solidFill>
              </a:rPr>
              <a:t>Common ED Equipment &amp; Procedures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254" y="1191127"/>
            <a:ext cx="4544751" cy="427262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sz="2400" b="1" u="sng" dirty="0">
                <a:solidFill>
                  <a:schemeClr val="tx1"/>
                </a:solidFill>
              </a:rPr>
              <a:t>BM/ blood glucose machine</a:t>
            </a:r>
          </a:p>
          <a:p>
            <a:pPr marL="0" indent="0">
              <a:buNone/>
            </a:pPr>
            <a:endParaRPr lang="en-GB" sz="2400" dirty="0">
              <a:solidFill>
                <a:schemeClr val="tx1"/>
              </a:solidFill>
            </a:endParaRPr>
          </a:p>
          <a:p>
            <a:pPr lvl="1"/>
            <a:r>
              <a:rPr lang="en-GB" sz="2200" dirty="0">
                <a:solidFill>
                  <a:schemeClr val="tx1"/>
                </a:solidFill>
              </a:rPr>
              <a:t>BM stands for Boehringer Mannheim, now part of Roche</a:t>
            </a:r>
          </a:p>
          <a:p>
            <a:pPr lvl="1"/>
            <a:r>
              <a:rPr lang="en-GB" sz="2200" dirty="0">
                <a:solidFill>
                  <a:schemeClr val="tx1"/>
                </a:solidFill>
              </a:rPr>
              <a:t>Some measure plasma glucose whilst others measure whole blood</a:t>
            </a:r>
          </a:p>
          <a:p>
            <a:pPr lvl="1"/>
            <a:r>
              <a:rPr lang="en-GB" sz="2200" dirty="0">
                <a:solidFill>
                  <a:schemeClr val="tx1"/>
                </a:solidFill>
              </a:rPr>
              <a:t>Change of strips allow blood ketone measurements</a:t>
            </a:r>
          </a:p>
          <a:p>
            <a:pPr lvl="1"/>
            <a:r>
              <a:rPr lang="en-GB" sz="2200" dirty="0">
                <a:solidFill>
                  <a:schemeClr val="tx1"/>
                </a:solidFill>
              </a:rPr>
              <a:t>Errors with readings</a:t>
            </a:r>
          </a:p>
          <a:p>
            <a:pPr lvl="2"/>
            <a:r>
              <a:rPr lang="en-GB" sz="2000" dirty="0">
                <a:solidFill>
                  <a:schemeClr val="tx1"/>
                </a:solidFill>
              </a:rPr>
              <a:t>Patient factors</a:t>
            </a:r>
          </a:p>
          <a:p>
            <a:pPr lvl="2"/>
            <a:r>
              <a:rPr lang="en-GB" sz="2000" dirty="0">
                <a:solidFill>
                  <a:schemeClr val="tx1"/>
                </a:solidFill>
              </a:rPr>
              <a:t>Equipment factors</a:t>
            </a:r>
          </a:p>
          <a:p>
            <a:pPr lvl="2"/>
            <a:r>
              <a:rPr lang="en-GB" sz="2000" dirty="0">
                <a:solidFill>
                  <a:schemeClr val="tx1"/>
                </a:solidFill>
              </a:rPr>
              <a:t>Operator factors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26F8FF-B738-FE45-004F-83CE2E183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MR. R Ritchie   &amp;  Dr. N Pinto                       April 2022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2973A1-BE73-CED3-5BE5-E7787191D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7DDB5-E84B-4833-B74B-FF8C84D9423E}" type="slidenum">
              <a:rPr lang="en-GB" smtClean="0"/>
              <a:t>28</a:t>
            </a:fld>
            <a:endParaRPr lang="en-GB"/>
          </a:p>
        </p:txBody>
      </p:sp>
      <p:pic>
        <p:nvPicPr>
          <p:cNvPr id="4098" name="Picture 2" descr="38b85f08-98a0-4409-9a65-3214784db125@GBRP26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1" t="7936" r="4710"/>
          <a:stretch/>
        </p:blipFill>
        <p:spPr bwMode="auto">
          <a:xfrm>
            <a:off x="5941863" y="1505860"/>
            <a:ext cx="4764504" cy="3997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944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73969" y="80963"/>
            <a:ext cx="5931569" cy="976312"/>
          </a:xfrm>
        </p:spPr>
        <p:txBody>
          <a:bodyPr>
            <a:no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Common ED Equipment &amp; Procedures</a:t>
            </a:r>
          </a:p>
        </p:txBody>
      </p:sp>
      <p:pic>
        <p:nvPicPr>
          <p:cNvPr id="3" name="BM IMG_9348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79896" y="1403151"/>
            <a:ext cx="5489575" cy="4117975"/>
          </a:xfrm>
        </p:spPr>
      </p:pic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780381" y="1660357"/>
            <a:ext cx="3045759" cy="3340534"/>
          </a:xfrm>
        </p:spPr>
        <p:txBody>
          <a:bodyPr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Video</a:t>
            </a:r>
          </a:p>
          <a:p>
            <a:pPr marL="800100" lvl="1" indent="-342900">
              <a:buClr>
                <a:srgbClr val="A53010"/>
              </a:buClr>
              <a:buFont typeface="Wingdings 3" charset="2"/>
              <a:buChar char=""/>
              <a:defRPr/>
            </a:pPr>
            <a:r>
              <a:rPr lang="en-GB" sz="1800" dirty="0"/>
              <a:t>Demonstration of BM machine by RN Karin and </a:t>
            </a:r>
            <a:r>
              <a:rPr lang="en-GB" sz="1800" dirty="0" err="1"/>
              <a:t>CSW</a:t>
            </a:r>
            <a:r>
              <a:rPr lang="en-GB" sz="1800" dirty="0"/>
              <a:t> Kirsty</a:t>
            </a:r>
            <a:endParaRPr lang="en-GB" sz="2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5E59E4-648A-72BA-7B5D-AFE80A9CE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MR. R Ritchie   &amp;  Dr. N Pinto                       April 2022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AF692A-DB27-AD88-ED54-33AC2EFC5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7DDB5-E84B-4833-B74B-FF8C84D9423E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072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89" y="0"/>
            <a:ext cx="11024874" cy="6858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D601A27-122E-BEAC-E0F5-0B88C8819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MR. R Ritchie   &amp;  Dr. N Pinto                       April 2022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E6853E-CA7E-C108-8FDA-081FA21BF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7DDB5-E84B-4833-B74B-FF8C84D9423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473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870" y="203703"/>
            <a:ext cx="8335462" cy="796758"/>
          </a:xfrm>
        </p:spPr>
        <p:txBody>
          <a:bodyPr>
            <a:noAutofit/>
          </a:bodyPr>
          <a:lstStyle/>
          <a:p>
            <a:r>
              <a:rPr lang="en-GB" sz="3200" dirty="0">
                <a:solidFill>
                  <a:srgbClr val="FF0000"/>
                </a:solidFill>
              </a:rPr>
              <a:t>Common ED Equipment &amp; Procedures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0653" y="1511282"/>
            <a:ext cx="4962285" cy="4712642"/>
          </a:xfrm>
        </p:spPr>
        <p:txBody>
          <a:bodyPr>
            <a:noAutofit/>
          </a:bodyPr>
          <a:lstStyle/>
          <a:p>
            <a:r>
              <a:rPr lang="en-GB" dirty="0"/>
              <a:t>Blood gas/pH analysers: </a:t>
            </a:r>
          </a:p>
          <a:p>
            <a:pPr lvl="1"/>
            <a:r>
              <a:rPr lang="en-GB" sz="1800" dirty="0"/>
              <a:t>Electrodes to determine pH, CO-2, O-2, </a:t>
            </a:r>
          </a:p>
          <a:p>
            <a:r>
              <a:rPr lang="en-GB" dirty="0"/>
              <a:t>Chemistry analysers: </a:t>
            </a:r>
          </a:p>
          <a:p>
            <a:pPr lvl="1"/>
            <a:r>
              <a:rPr lang="en-GB" sz="1800" dirty="0"/>
              <a:t>Used dry reagent pads</a:t>
            </a:r>
          </a:p>
          <a:p>
            <a:r>
              <a:rPr lang="en-GB" dirty="0"/>
              <a:t> Electrolyte analysers: </a:t>
            </a:r>
          </a:p>
          <a:p>
            <a:pPr lvl="1"/>
            <a:r>
              <a:rPr lang="en-GB" sz="1800" dirty="0"/>
              <a:t>Use ion-selective electrode (ISE) to measure ion activity in the solution</a:t>
            </a:r>
          </a:p>
          <a:p>
            <a:r>
              <a:rPr lang="en-GB" dirty="0"/>
              <a:t>Potentiometric analysers: </a:t>
            </a:r>
          </a:p>
          <a:p>
            <a:pPr lvl="1"/>
            <a:r>
              <a:rPr lang="en-GB" sz="1800" dirty="0"/>
              <a:t>Used External and Internal reference electrodes</a:t>
            </a:r>
          </a:p>
          <a:p>
            <a:r>
              <a:rPr lang="en-GB" dirty="0"/>
              <a:t>Results could be networked or linked to </a:t>
            </a:r>
            <a:r>
              <a:rPr lang="en-GB" dirty="0" err="1"/>
              <a:t>EPRs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5428" y="1189669"/>
            <a:ext cx="3587183" cy="894230"/>
          </a:xfrm>
        </p:spPr>
        <p:txBody>
          <a:bodyPr>
            <a:normAutofit/>
          </a:bodyPr>
          <a:lstStyle/>
          <a:p>
            <a:r>
              <a:rPr lang="en-GB" sz="2000" b="1" u="sng" dirty="0"/>
              <a:t>Blood gas machine </a:t>
            </a:r>
            <a:r>
              <a:rPr lang="en-GB" sz="2000" b="1" u="sng" dirty="0">
                <a:sym typeface="Wingdings" panose="05000000000000000000" pitchFamily="2" charset="2"/>
              </a:rPr>
              <a:t> </a:t>
            </a:r>
            <a:r>
              <a:rPr lang="en-GB" sz="2000" b="1" u="sng" dirty="0" err="1">
                <a:sym typeface="Wingdings" panose="05000000000000000000" pitchFamily="2" charset="2"/>
              </a:rPr>
              <a:t>ABG</a:t>
            </a:r>
            <a:r>
              <a:rPr lang="en-GB" sz="2000" b="1" u="sng" dirty="0">
                <a:sym typeface="Wingdings" panose="05000000000000000000" pitchFamily="2" charset="2"/>
              </a:rPr>
              <a:t>/</a:t>
            </a:r>
            <a:r>
              <a:rPr lang="en-GB" sz="2000" b="1" u="sng" dirty="0" err="1">
                <a:sym typeface="Wingdings" panose="05000000000000000000" pitchFamily="2" charset="2"/>
              </a:rPr>
              <a:t>VBG</a:t>
            </a:r>
            <a:endParaRPr lang="en-GB" sz="20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C819AE-ED04-2FD5-F15B-6C15F3FF6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MR. R Ritchie   &amp;  Dr. N Pinto                       April 2022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49EDF6-5B3D-303D-D6D8-61165B58C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7DDB5-E84B-4833-B74B-FF8C84D9423E}" type="slidenum">
              <a:rPr lang="en-GB" smtClean="0"/>
              <a:t>30</a:t>
            </a:fld>
            <a:endParaRPr lang="en-GB"/>
          </a:p>
        </p:txBody>
      </p:sp>
      <p:pic>
        <p:nvPicPr>
          <p:cNvPr id="1026" name="Picture 2" descr="00c6e9c3-0af5-4ad8-aabb-8fe425b50d2a@GBRP26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5" r="6584"/>
          <a:stretch/>
        </p:blipFill>
        <p:spPr bwMode="auto">
          <a:xfrm rot="5400000">
            <a:off x="551554" y="1987774"/>
            <a:ext cx="3928211" cy="412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624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377" y="770637"/>
            <a:ext cx="8911687" cy="814725"/>
          </a:xfrm>
        </p:spPr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Common ED Equipment &amp; Procedures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7619999" cy="3359524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References</a:t>
            </a:r>
          </a:p>
          <a:p>
            <a:pPr marL="914400" lvl="1" indent="-514350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accent2"/>
                </a:solidFill>
                <a:hlinkClick r:id="rId2"/>
              </a:rPr>
              <a:t>Non-invasive Blood Pressure • LITFL • CCC Equipment</a:t>
            </a:r>
            <a:endParaRPr lang="en-GB" dirty="0">
              <a:solidFill>
                <a:schemeClr val="accent2"/>
              </a:solidFill>
            </a:endParaRPr>
          </a:p>
          <a:p>
            <a:pPr marL="914400" lvl="1" indent="-514350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accent2"/>
                </a:solidFill>
                <a:hlinkClick r:id="rId3"/>
              </a:rPr>
              <a:t>ECG Lead positioning • LITFL • ECG Library Basics</a:t>
            </a:r>
            <a:endParaRPr lang="en-GB" dirty="0">
              <a:solidFill>
                <a:schemeClr val="accent2"/>
              </a:solidFill>
            </a:endParaRPr>
          </a:p>
          <a:p>
            <a:pPr marL="914400" lvl="1" indent="-514350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accent2"/>
                </a:solidFill>
                <a:hlinkClick r:id="rId4"/>
              </a:rPr>
              <a:t>Pulse Oximeter • LITFL • CCC Equipment</a:t>
            </a:r>
            <a:endParaRPr lang="en-GB" dirty="0">
              <a:solidFill>
                <a:schemeClr val="accent2"/>
              </a:solidFill>
            </a:endParaRPr>
          </a:p>
          <a:p>
            <a:pPr marL="914400" lvl="1" indent="-514350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accent2"/>
                </a:solidFill>
                <a:hlinkClick r:id="rId5"/>
              </a:rPr>
              <a:t>Defibrillators • LITFL • CCC Equipment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3F82CF-43E4-4A8B-65F5-F2AA2B1D8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MR. R Ritchie   &amp;  Dr. N Pinto                       April 2022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90581F-7F31-6450-DC09-D72CB2EFA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7DDB5-E84B-4833-B74B-FF8C84D9423E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091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0693" y="513627"/>
            <a:ext cx="8911687" cy="895408"/>
          </a:xfrm>
        </p:spPr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Common ED Equipment &amp; Procedures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2174" y="1836387"/>
            <a:ext cx="7691064" cy="3777622"/>
          </a:xfrm>
        </p:spPr>
        <p:txBody>
          <a:bodyPr>
            <a:normAutofit/>
          </a:bodyPr>
          <a:lstStyle/>
          <a:p>
            <a:r>
              <a:rPr lang="en-GB" sz="2800" dirty="0"/>
              <a:t>Acknowledgement</a:t>
            </a:r>
          </a:p>
          <a:p>
            <a:pPr lvl="1"/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RN Karin and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CSW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Kirsty gave permission for the creating of this video</a:t>
            </a:r>
          </a:p>
          <a:p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Feedback </a:t>
            </a:r>
          </a:p>
          <a:p>
            <a:pPr lvl="1"/>
            <a:r>
              <a:rPr lang="en-GB" sz="2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  <a:hlinkClick r:id="rId2"/>
              </a:rPr>
              <a:t>robert.ritchie4@nhs.net</a:t>
            </a:r>
            <a:endParaRPr lang="en-GB" sz="2200" dirty="0">
              <a:solidFill>
                <a:prstClr val="black">
                  <a:lumMod val="75000"/>
                  <a:lumOff val="25000"/>
                </a:prstClr>
              </a:solidFill>
              <a:latin typeface="Century Gothic" panose="020B0502020202020204"/>
            </a:endParaRPr>
          </a:p>
          <a:p>
            <a:pPr lvl="1"/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hlinkClick r:id="rId3"/>
              </a:rPr>
              <a:t>nirasha.pinto1@nhs.net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7311EB-31A4-25E7-5FD6-717A02D6C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MR. R Ritchie   &amp;  Dr. N Pinto                       April 2022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7CBAA0-94D2-2F58-D7D2-ABCC0D70F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7DDB5-E84B-4833-B74B-FF8C84D9423E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227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4125" y="612078"/>
            <a:ext cx="8911687" cy="895408"/>
          </a:xfrm>
        </p:spPr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Common ED Equipment &amp; Procedures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Summary</a:t>
            </a:r>
          </a:p>
          <a:p>
            <a:pPr lvl="1"/>
            <a:r>
              <a:rPr lang="en-GB" sz="3400" dirty="0"/>
              <a:t>Multiple equipment in ED</a:t>
            </a:r>
          </a:p>
          <a:p>
            <a:pPr lvl="1"/>
            <a:r>
              <a:rPr lang="en-GB" sz="3400" dirty="0"/>
              <a:t>Seek advice / support from colleagues if unsure </a:t>
            </a:r>
          </a:p>
          <a:p>
            <a:pPr lvl="1"/>
            <a:r>
              <a:rPr lang="en-GB" sz="3400" dirty="0"/>
              <a:t>Consider Safety to patient, oneself, and colleagues when using equipment</a:t>
            </a:r>
          </a:p>
          <a:p>
            <a:endParaRPr lang="en-GB" sz="36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7311EB-31A4-25E7-5FD6-717A02D6C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MR. R Ritchie   &amp;  Dr. N Pinto                       April 2022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7CBAA0-94D2-2F58-D7D2-ABCC0D70F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7DDB5-E84B-4833-B74B-FF8C84D9423E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6268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582378"/>
            <a:ext cx="8911687" cy="902131"/>
          </a:xfrm>
        </p:spPr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Common ED Equipment &amp; Procedures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7002" y="1941095"/>
            <a:ext cx="7980176" cy="3258671"/>
          </a:xfrm>
        </p:spPr>
        <p:txBody>
          <a:bodyPr>
            <a:normAutofit/>
          </a:bodyPr>
          <a:lstStyle/>
          <a:p>
            <a:r>
              <a:rPr lang="en-GB" sz="3600" dirty="0"/>
              <a:t>Questions?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Feedback 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hlinkClick r:id="rId2"/>
              </a:rPr>
              <a:t>robert.ritchie4@nhs.net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hlinkClick r:id="rId3"/>
              </a:rPr>
              <a:t>nirasha.pinto1@nhs.net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7A8EEB-2DC5-6061-1B33-10585CA10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MR. R Ritchie   &amp;  Dr. N Pinto                       April 2022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2EB6E7-1E3D-DDC9-D788-6CBF69137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7DDB5-E84B-4833-B74B-FF8C84D9423E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663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Common ED Equipment &amp; Procedures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1837" y="1672390"/>
            <a:ext cx="4313864" cy="4343399"/>
          </a:xfrm>
        </p:spPr>
        <p:txBody>
          <a:bodyPr>
            <a:normAutofit fontScale="77500" lnSpcReduction="20000"/>
          </a:bodyPr>
          <a:lstStyle/>
          <a:p>
            <a:r>
              <a:rPr lang="en-GB" sz="2400" dirty="0"/>
              <a:t>(Multi-functional) Cardiac monitor</a:t>
            </a:r>
          </a:p>
          <a:p>
            <a:pPr lvl="1"/>
            <a:r>
              <a:rPr lang="en-GB" sz="2000" dirty="0"/>
              <a:t>BP machine</a:t>
            </a:r>
          </a:p>
          <a:p>
            <a:pPr lvl="1"/>
            <a:r>
              <a:rPr lang="en-GB" sz="2000" dirty="0"/>
              <a:t>ECG </a:t>
            </a:r>
          </a:p>
          <a:p>
            <a:pPr lvl="1"/>
            <a:r>
              <a:rPr lang="en-GB" sz="2000" dirty="0"/>
              <a:t>O-2 &amp; CO-2 monitors, </a:t>
            </a:r>
            <a:r>
              <a:rPr lang="en-GB" sz="2000" dirty="0" err="1"/>
              <a:t>etc</a:t>
            </a:r>
            <a:endParaRPr lang="en-GB" sz="2000" dirty="0"/>
          </a:p>
          <a:p>
            <a:r>
              <a:rPr lang="en-GB" sz="2400" dirty="0"/>
              <a:t>Defibrillator</a:t>
            </a:r>
          </a:p>
          <a:p>
            <a:r>
              <a:rPr lang="en-GB" sz="2400" dirty="0"/>
              <a:t>Thermometer</a:t>
            </a:r>
          </a:p>
          <a:p>
            <a:r>
              <a:rPr lang="en-GB" sz="2400" dirty="0"/>
              <a:t>Wall equipment (ENT, supplies, PPE, </a:t>
            </a:r>
            <a:r>
              <a:rPr lang="en-GB" sz="2400" dirty="0" err="1"/>
              <a:t>etc</a:t>
            </a:r>
            <a:r>
              <a:rPr lang="en-GB" sz="2400" dirty="0"/>
              <a:t>)</a:t>
            </a:r>
          </a:p>
          <a:p>
            <a:r>
              <a:rPr lang="en-GB" sz="2400" dirty="0"/>
              <a:t>Work-table / Stationery</a:t>
            </a:r>
          </a:p>
          <a:p>
            <a:r>
              <a:rPr lang="en-GB" sz="2400" dirty="0"/>
              <a:t>Light source and bed / trolley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5108820" y="1672390"/>
            <a:ext cx="4747464" cy="4006516"/>
          </a:xfrm>
        </p:spPr>
        <p:txBody>
          <a:bodyPr>
            <a:normAutofit fontScale="77500" lnSpcReduction="20000"/>
          </a:bodyPr>
          <a:lstStyle/>
          <a:p>
            <a:r>
              <a:rPr lang="en-GB" sz="2400" dirty="0"/>
              <a:t>Next room equipment</a:t>
            </a:r>
          </a:p>
          <a:p>
            <a:pPr lvl="1"/>
            <a:r>
              <a:rPr lang="en-GB" sz="2200" dirty="0"/>
              <a:t>Urine dip</a:t>
            </a:r>
          </a:p>
          <a:p>
            <a:pPr lvl="1"/>
            <a:r>
              <a:rPr lang="en-GB" sz="2200" dirty="0"/>
              <a:t>Urine b-HCG</a:t>
            </a:r>
          </a:p>
          <a:p>
            <a:pPr lvl="1"/>
            <a:r>
              <a:rPr lang="en-GB" sz="2200" dirty="0"/>
              <a:t>BM/ Ketone machine</a:t>
            </a:r>
          </a:p>
          <a:p>
            <a:pPr lvl="1"/>
            <a:r>
              <a:rPr lang="en-GB" sz="2200" dirty="0"/>
              <a:t>Blood gas machine </a:t>
            </a:r>
            <a:r>
              <a:rPr lang="en-GB" sz="2200" dirty="0">
                <a:sym typeface="Wingdings" panose="05000000000000000000" pitchFamily="2" charset="2"/>
              </a:rPr>
              <a:t></a:t>
            </a:r>
            <a:r>
              <a:rPr lang="en-GB" sz="2200" dirty="0"/>
              <a:t>ABG/ VBG </a:t>
            </a:r>
          </a:p>
          <a:p>
            <a:r>
              <a:rPr lang="en-GB" sz="2400" dirty="0"/>
              <a:t>Infection control &amp; Janitorial equipment</a:t>
            </a:r>
          </a:p>
          <a:p>
            <a:r>
              <a:rPr lang="en-GB" sz="2400" dirty="0"/>
              <a:t>Anaesthetic Equipment</a:t>
            </a:r>
          </a:p>
          <a:p>
            <a:r>
              <a:rPr lang="en-GB" sz="2400" dirty="0"/>
              <a:t>In Drawers </a:t>
            </a:r>
          </a:p>
          <a:p>
            <a:pPr lvl="1"/>
            <a:r>
              <a:rPr lang="en-GB" sz="2200" dirty="0"/>
              <a:t>Phlebotomy and dressing equipment</a:t>
            </a:r>
          </a:p>
          <a:p>
            <a:pPr lvl="1"/>
            <a:r>
              <a:rPr lang="en-GB" sz="2200" dirty="0"/>
              <a:t>Medications / Fluids/ Wound care</a:t>
            </a:r>
          </a:p>
          <a:p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8E8B16-136B-ACDC-9E1B-5362D9952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MR. R Ritchie   &amp;  Dr. N Pinto                       April 2022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2C810-28DC-AC1C-9BB9-F84D46E7A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7DDB5-E84B-4833-B74B-FF8C84D9423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149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Common ED Equipment &amp; Procedures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677334" y="1410982"/>
            <a:ext cx="4764505" cy="355683"/>
          </a:xfrm>
        </p:spPr>
        <p:txBody>
          <a:bodyPr/>
          <a:lstStyle/>
          <a:p>
            <a:r>
              <a:rPr lang="en-GB" b="1" u="sng" dirty="0"/>
              <a:t>Some Common procedures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505326" y="1930400"/>
            <a:ext cx="5402179" cy="3998027"/>
          </a:xfrm>
        </p:spPr>
        <p:txBody>
          <a:bodyPr>
            <a:noAutofit/>
          </a:bodyPr>
          <a:lstStyle/>
          <a:p>
            <a:pPr lvl="0"/>
            <a:r>
              <a:rPr lang="en-GB" sz="2400" dirty="0">
                <a:solidFill>
                  <a:prstClr val="black"/>
                </a:solidFill>
              </a:rPr>
              <a:t>Slit lamp examination</a:t>
            </a:r>
          </a:p>
          <a:p>
            <a:pPr lvl="0"/>
            <a:r>
              <a:rPr lang="en-GB" sz="2400" dirty="0">
                <a:solidFill>
                  <a:prstClr val="black"/>
                </a:solidFill>
              </a:rPr>
              <a:t>Plastering</a:t>
            </a:r>
          </a:p>
          <a:p>
            <a:pPr lvl="0"/>
            <a:r>
              <a:rPr lang="en-GB" sz="2400" dirty="0">
                <a:solidFill>
                  <a:prstClr val="black"/>
                </a:solidFill>
              </a:rPr>
              <a:t>C-spine immobilization / Traction</a:t>
            </a:r>
          </a:p>
          <a:p>
            <a:pPr lvl="0"/>
            <a:r>
              <a:rPr lang="en-GB" sz="2400" dirty="0">
                <a:solidFill>
                  <a:prstClr val="black"/>
                </a:solidFill>
              </a:rPr>
              <a:t>Joint reduction </a:t>
            </a:r>
          </a:p>
          <a:p>
            <a:pPr lvl="0"/>
            <a:r>
              <a:rPr lang="en-GB" sz="2400" dirty="0">
                <a:solidFill>
                  <a:prstClr val="black"/>
                </a:solidFill>
              </a:rPr>
              <a:t>Haematoma block</a:t>
            </a:r>
          </a:p>
          <a:p>
            <a:pPr lvl="0"/>
            <a:r>
              <a:rPr lang="en-GB" sz="2400" dirty="0">
                <a:solidFill>
                  <a:prstClr val="black"/>
                </a:solidFill>
              </a:rPr>
              <a:t>FB removal</a:t>
            </a:r>
          </a:p>
          <a:p>
            <a:pPr lvl="0"/>
            <a:r>
              <a:rPr lang="en-GB" sz="2400" dirty="0">
                <a:solidFill>
                  <a:prstClr val="black"/>
                </a:solidFill>
              </a:rPr>
              <a:t>IFCB / Femoral Block</a:t>
            </a:r>
          </a:p>
          <a:p>
            <a:pPr lvl="0"/>
            <a:r>
              <a:rPr lang="en-GB" sz="2400" dirty="0">
                <a:solidFill>
                  <a:prstClr val="black"/>
                </a:solidFill>
              </a:rPr>
              <a:t>U/S guided vascular access</a:t>
            </a:r>
          </a:p>
          <a:p>
            <a:endParaRPr lang="en-GB" sz="2400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>
          <a:xfrm>
            <a:off x="6160492" y="1766665"/>
            <a:ext cx="3239935" cy="4619193"/>
          </a:xfrm>
        </p:spPr>
        <p:txBody>
          <a:bodyPr>
            <a:normAutofit lnSpcReduction="10000"/>
          </a:bodyPr>
          <a:lstStyle/>
          <a:p>
            <a:r>
              <a:rPr lang="en-GB" sz="2400" dirty="0">
                <a:solidFill>
                  <a:prstClr val="black"/>
                </a:solidFill>
              </a:rPr>
              <a:t>ABG</a:t>
            </a:r>
          </a:p>
          <a:p>
            <a:pPr lvl="0"/>
            <a:r>
              <a:rPr lang="en-JM" sz="2400" dirty="0">
                <a:solidFill>
                  <a:prstClr val="black"/>
                </a:solidFill>
              </a:rPr>
              <a:t>Dressings </a:t>
            </a:r>
          </a:p>
          <a:p>
            <a:pPr lvl="1"/>
            <a:r>
              <a:rPr lang="en-JM" sz="2400" dirty="0">
                <a:solidFill>
                  <a:prstClr val="black"/>
                </a:solidFill>
              </a:rPr>
              <a:t>Wounds</a:t>
            </a:r>
          </a:p>
          <a:p>
            <a:pPr lvl="1"/>
            <a:r>
              <a:rPr lang="en-JM" sz="2400" dirty="0">
                <a:solidFill>
                  <a:prstClr val="black"/>
                </a:solidFill>
              </a:rPr>
              <a:t>Types</a:t>
            </a:r>
          </a:p>
          <a:p>
            <a:pPr lvl="1"/>
            <a:r>
              <a:rPr lang="en-JM" sz="2400" dirty="0">
                <a:solidFill>
                  <a:prstClr val="black"/>
                </a:solidFill>
              </a:rPr>
              <a:t>Tissue Viability Nurse (TVN) service</a:t>
            </a:r>
          </a:p>
          <a:p>
            <a:pPr lvl="0"/>
            <a:r>
              <a:rPr lang="en-JM" sz="2400" dirty="0">
                <a:solidFill>
                  <a:prstClr val="black"/>
                </a:solidFill>
              </a:rPr>
              <a:t>Sutures</a:t>
            </a:r>
          </a:p>
          <a:p>
            <a:pPr lvl="1"/>
            <a:r>
              <a:rPr lang="en-JM" sz="2400" dirty="0">
                <a:solidFill>
                  <a:prstClr val="black"/>
                </a:solidFill>
              </a:rPr>
              <a:t>Courses </a:t>
            </a:r>
          </a:p>
          <a:p>
            <a:pPr lvl="1"/>
            <a:r>
              <a:rPr lang="en-JM" sz="2400" dirty="0">
                <a:solidFill>
                  <a:prstClr val="black"/>
                </a:solidFill>
              </a:rPr>
              <a:t>Web sites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F655A1-1A31-D4F1-EEE5-C5A2A4A56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MR. R Ritchie   &amp;  Dr. N Pinto                       April 2022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96C57D-5441-88CD-4B2B-EBE48FCEC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7DDB5-E84B-4833-B74B-FF8C84D9423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474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274" y="353873"/>
            <a:ext cx="8911687" cy="1280890"/>
          </a:xfrm>
        </p:spPr>
        <p:txBody>
          <a:bodyPr/>
          <a:lstStyle/>
          <a:p>
            <a:r>
              <a:rPr lang="en-GB" dirty="0"/>
              <a:t>Common ED Equipment &amp; Procedures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224915"/>
            <a:ext cx="5986068" cy="49088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Non invasive BP measurement involves the application of pressure cuff </a:t>
            </a:r>
          </a:p>
          <a:p>
            <a:pPr lvl="1"/>
            <a:r>
              <a:rPr lang="en-GB" sz="1800" dirty="0"/>
              <a:t>Manual (listening for </a:t>
            </a:r>
            <a:r>
              <a:rPr lang="en-GB" sz="1800" dirty="0" err="1"/>
              <a:t>Kortokoff</a:t>
            </a:r>
            <a:r>
              <a:rPr lang="en-GB" sz="1800" dirty="0"/>
              <a:t> sounds)</a:t>
            </a:r>
          </a:p>
          <a:p>
            <a:pPr lvl="1"/>
            <a:r>
              <a:rPr lang="en-GB" sz="1800" dirty="0"/>
              <a:t>Automatic</a:t>
            </a:r>
          </a:p>
          <a:p>
            <a:pPr lvl="1"/>
            <a:r>
              <a:rPr lang="en-GB" sz="1800" dirty="0">
                <a:solidFill>
                  <a:srgbClr val="FF0000"/>
                </a:solidFill>
              </a:rPr>
              <a:t>Electronic</a:t>
            </a:r>
          </a:p>
          <a:p>
            <a:pPr lvl="2"/>
            <a:r>
              <a:rPr lang="en-GB" sz="1800" dirty="0">
                <a:solidFill>
                  <a:srgbClr val="FF0000"/>
                </a:solidFill>
              </a:rPr>
              <a:t>IR</a:t>
            </a:r>
          </a:p>
          <a:p>
            <a:pPr lvl="2"/>
            <a:r>
              <a:rPr lang="en-GB" sz="1800" dirty="0">
                <a:solidFill>
                  <a:srgbClr val="FF0000"/>
                </a:solidFill>
              </a:rPr>
              <a:t>Thermocouple</a:t>
            </a:r>
          </a:p>
          <a:p>
            <a:pPr lvl="2"/>
            <a:r>
              <a:rPr lang="en-GB" sz="1800" dirty="0">
                <a:solidFill>
                  <a:srgbClr val="FF0000"/>
                </a:solidFill>
              </a:rPr>
              <a:t>“Diagnostic table”</a:t>
            </a:r>
          </a:p>
          <a:p>
            <a:r>
              <a:rPr lang="en-GB" dirty="0" err="1"/>
              <a:t>Platysmogram</a:t>
            </a:r>
            <a:r>
              <a:rPr lang="en-GB" dirty="0"/>
              <a:t> method</a:t>
            </a:r>
          </a:p>
          <a:p>
            <a:r>
              <a:rPr lang="en-GB" dirty="0"/>
              <a:t>BP measuring artefacts </a:t>
            </a:r>
          </a:p>
          <a:p>
            <a:r>
              <a:rPr lang="en-GB" dirty="0"/>
              <a:t>Safe practice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D0DF12-833D-0CD2-935D-10592A9A4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MR. R Ritchie   &amp;  Dr. N Pinto                       April 2022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526BA4-5D27-64CF-7177-B8BFE5031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7DDB5-E84B-4833-B74B-FF8C84D9423E}" type="slidenum">
              <a:rPr lang="en-GB" smtClean="0"/>
              <a:t>6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39062" y="1705062"/>
            <a:ext cx="5633086" cy="467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9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315" y="287226"/>
            <a:ext cx="8911687" cy="1280890"/>
          </a:xfrm>
        </p:spPr>
        <p:txBody>
          <a:bodyPr/>
          <a:lstStyle/>
          <a:p>
            <a:r>
              <a:rPr lang="en-GB" dirty="0"/>
              <a:t>Common ED Equipment &amp; Procedures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180626"/>
            <a:ext cx="9266738" cy="476049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b="1" u="sng" dirty="0"/>
              <a:t>Non invasive BP machine – The How to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Appropriately sized cuff to upper arm</a:t>
            </a:r>
          </a:p>
          <a:p>
            <a:pPr lvl="1" indent="-342900"/>
            <a:r>
              <a:rPr lang="en-GB" sz="1800" dirty="0"/>
              <a:t>		Near level of heart</a:t>
            </a:r>
          </a:p>
          <a:p>
            <a:pPr lvl="1" indent="-342900"/>
            <a:endParaRPr lang="en-GB" sz="1800" dirty="0"/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Push start</a:t>
            </a:r>
          </a:p>
          <a:p>
            <a:pPr marL="514350" indent="-514350">
              <a:buFont typeface="+mj-lt"/>
              <a:buAutoNum type="arabicPeriod"/>
            </a:pPr>
            <a:endParaRPr lang="en-GB" dirty="0"/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Cuff inflated above systolic then incrementally deflated</a:t>
            </a:r>
          </a:p>
          <a:p>
            <a:pPr lvl="1" indent="-342900"/>
            <a:r>
              <a:rPr lang="en-GB" sz="1800" dirty="0"/>
              <a:t>Amplitudes of cuff pressure oscillations measured by a pressure transducer</a:t>
            </a:r>
          </a:p>
          <a:p>
            <a:pPr lvl="1"/>
            <a:r>
              <a:rPr lang="en-GB" sz="1800" dirty="0"/>
              <a:t>Amplitudes start to increase to 25-50% of maximum </a:t>
            </a:r>
            <a:r>
              <a:rPr lang="en-GB" sz="1800" dirty="0">
                <a:sym typeface="Wingdings" panose="05000000000000000000" pitchFamily="2" charset="2"/>
              </a:rPr>
              <a:t></a:t>
            </a:r>
            <a:r>
              <a:rPr lang="en-GB" sz="1800" dirty="0"/>
              <a:t> systolic</a:t>
            </a:r>
          </a:p>
          <a:p>
            <a:pPr lvl="1"/>
            <a:r>
              <a:rPr lang="en-GB" sz="1800" dirty="0"/>
              <a:t> Point of maximum oscillation </a:t>
            </a:r>
            <a:r>
              <a:rPr lang="en-GB" sz="1800" dirty="0">
                <a:sym typeface="Wingdings" panose="05000000000000000000" pitchFamily="2" charset="2"/>
              </a:rPr>
              <a:t></a:t>
            </a:r>
            <a:r>
              <a:rPr lang="en-GB" sz="1800" dirty="0"/>
              <a:t>MAP (most reliable measurement)</a:t>
            </a:r>
          </a:p>
          <a:p>
            <a:pPr lvl="1"/>
            <a:r>
              <a:rPr lang="en-GB" sz="1800" dirty="0"/>
              <a:t>Amplitudes decrease by 80% or disappear </a:t>
            </a:r>
            <a:r>
              <a:rPr lang="en-GB" sz="1800" dirty="0">
                <a:sym typeface="Wingdings" panose="05000000000000000000" pitchFamily="2" charset="2"/>
              </a:rPr>
              <a:t></a:t>
            </a:r>
            <a:r>
              <a:rPr lang="en-GB" sz="1800" dirty="0"/>
              <a:t>diastolic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675D79-4F93-7CCC-A85D-F9C0999A4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MR. R Ritchie   &amp;  Dr. N Pinto                       April 2022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0E1CF0-295D-5139-B74D-823F31AF6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7DDB5-E84B-4833-B74B-FF8C84D9423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349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517732"/>
            <a:ext cx="8911687" cy="687293"/>
          </a:xfrm>
        </p:spPr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Common ED Equipment &amp; Procedures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790284" y="1334809"/>
            <a:ext cx="4682200" cy="659081"/>
          </a:xfrm>
        </p:spPr>
        <p:txBody>
          <a:bodyPr>
            <a:normAutofit fontScale="77500" lnSpcReduction="20000"/>
          </a:bodyPr>
          <a:lstStyle/>
          <a:p>
            <a:r>
              <a:rPr lang="en-GB" sz="3200" b="1" u="sng" dirty="0"/>
              <a:t>The ECG machine limitations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790284" y="2147234"/>
            <a:ext cx="4342893" cy="3779351"/>
          </a:xfrm>
        </p:spPr>
        <p:txBody>
          <a:bodyPr>
            <a:normAutofit/>
          </a:bodyPr>
          <a:lstStyle/>
          <a:p>
            <a:r>
              <a:rPr lang="en-GB" dirty="0"/>
              <a:t>Patient,  Equipment, and Operator Limitations</a:t>
            </a:r>
          </a:p>
          <a:p>
            <a:r>
              <a:rPr lang="en-GB" dirty="0"/>
              <a:t>Anatomical considerations </a:t>
            </a:r>
            <a:r>
              <a:rPr lang="en-GB" dirty="0">
                <a:sym typeface="Wingdings" panose="05000000000000000000" pitchFamily="2" charset="2"/>
              </a:rPr>
              <a:t></a:t>
            </a:r>
            <a:r>
              <a:rPr lang="en-GB" dirty="0"/>
              <a:t> Obesity, chest size, location of the heart, lung disease, effusions</a:t>
            </a:r>
          </a:p>
          <a:p>
            <a:r>
              <a:rPr lang="en-GB" dirty="0"/>
              <a:t>Movement during the test </a:t>
            </a:r>
            <a:r>
              <a:rPr lang="en-GB" dirty="0">
                <a:sym typeface="Wingdings" panose="05000000000000000000" pitchFamily="2" charset="2"/>
              </a:rPr>
              <a:t></a:t>
            </a:r>
            <a:r>
              <a:rPr lang="en-GB" dirty="0"/>
              <a:t> movement artefacts (e.g. Parkinson’s)</a:t>
            </a:r>
          </a:p>
          <a:p>
            <a:r>
              <a:rPr lang="en-GB" dirty="0"/>
              <a:t>Exercise or smoking before the test</a:t>
            </a:r>
          </a:p>
          <a:p>
            <a:r>
              <a:rPr lang="en-GB" dirty="0"/>
              <a:t>Electrolyte imbalances</a:t>
            </a:r>
          </a:p>
          <a:p>
            <a:endParaRPr lang="en-GB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>
          <a:xfrm>
            <a:off x="5472484" y="2033125"/>
            <a:ext cx="4338674" cy="3776123"/>
          </a:xfrm>
        </p:spPr>
        <p:txBody>
          <a:bodyPr>
            <a:normAutofit/>
          </a:bodyPr>
          <a:lstStyle/>
          <a:p>
            <a:r>
              <a:rPr lang="en-GB" sz="2000" dirty="0"/>
              <a:t>Some common errors on chest lead placements</a:t>
            </a:r>
          </a:p>
          <a:p>
            <a:r>
              <a:rPr lang="en-GB" sz="2000" dirty="0"/>
              <a:t>Wrong intercostal space</a:t>
            </a:r>
          </a:p>
          <a:p>
            <a:r>
              <a:rPr lang="en-GB" sz="2000" dirty="0"/>
              <a:t>Placing lead on breast</a:t>
            </a:r>
          </a:p>
          <a:p>
            <a:r>
              <a:rPr lang="en-GB" sz="2000" dirty="0"/>
              <a:t>Using different ECG machines on the same patient</a:t>
            </a:r>
          </a:p>
          <a:p>
            <a:r>
              <a:rPr lang="en-GB" sz="2000" dirty="0"/>
              <a:t>Infection control</a:t>
            </a:r>
          </a:p>
          <a:p>
            <a:r>
              <a:rPr lang="en-GB" sz="2000" dirty="0"/>
              <a:t>Hirsute patient </a:t>
            </a:r>
          </a:p>
          <a:p>
            <a:r>
              <a:rPr lang="en-GB" sz="2000" dirty="0"/>
              <a:t>Certain medicines</a:t>
            </a:r>
          </a:p>
          <a:p>
            <a:endParaRPr lang="en-GB" sz="20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8CDF52-5B70-A834-726F-8305443CC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MR. R Ritchie   &amp;  Dr. N Pinto                       April 2022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60CDEB-9F9F-1824-BCF7-F09E9E744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7DDB5-E84B-4833-B74B-FF8C84D9423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792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Common ED Equipment &amp; Procedures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30400"/>
            <a:ext cx="4388914" cy="4791991"/>
          </a:xfrm>
        </p:spPr>
        <p:txBody>
          <a:bodyPr>
            <a:normAutofit/>
          </a:bodyPr>
          <a:lstStyle/>
          <a:p>
            <a:pPr marL="457200" lvl="1" indent="0">
              <a:buNone/>
              <a:defRPr/>
            </a:pPr>
            <a:r>
              <a:rPr lang="en-GB" sz="2400" b="1" u="sng" dirty="0"/>
              <a:t>The ECG machine</a:t>
            </a:r>
          </a:p>
          <a:p>
            <a:pPr lvl="1">
              <a:defRPr/>
            </a:pPr>
            <a:r>
              <a:rPr lang="en-GB" sz="2400" dirty="0"/>
              <a:t>Electrodes attached to the chest and/or limbs record </a:t>
            </a:r>
          </a:p>
          <a:p>
            <a:pPr lvl="2">
              <a:defRPr/>
            </a:pPr>
            <a:r>
              <a:rPr lang="en-GB" sz="2400" dirty="0"/>
              <a:t>Small voltage changes as potential difference,</a:t>
            </a:r>
          </a:p>
          <a:p>
            <a:pPr lvl="3">
              <a:defRPr/>
            </a:pPr>
            <a:r>
              <a:rPr lang="en-GB" sz="2400" dirty="0"/>
              <a:t>Transposed into a visual tracing</a:t>
            </a:r>
            <a:endParaRPr lang="en-JM" sz="2400" dirty="0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8D831B-DF09-F5E5-60BF-3C9B5C252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MR. R Ritchie   &amp;  Dr. N Pinto                       April 2022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FF792C-2767-EC51-1C78-7511260C2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7DDB5-E84B-4833-B74B-FF8C84D9423E}" type="slidenum">
              <a:rPr lang="en-GB" smtClean="0"/>
              <a:t>9</a:t>
            </a:fld>
            <a:endParaRPr lang="en-GB"/>
          </a:p>
        </p:txBody>
      </p:sp>
      <p:pic>
        <p:nvPicPr>
          <p:cNvPr id="1026" name="Picture 2" descr="Chest external landmarks in ECG place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248" y="1639892"/>
            <a:ext cx="6277498" cy="458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3841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662</TotalTime>
  <Words>2166</Words>
  <Application>Microsoft Office PowerPoint</Application>
  <PresentationFormat>Widescreen</PresentationFormat>
  <Paragraphs>392</Paragraphs>
  <Slides>34</Slides>
  <Notes>7</Notes>
  <HiddenSlides>2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Arial</vt:lpstr>
      <vt:lpstr>Calibri</vt:lpstr>
      <vt:lpstr>Century Gothic</vt:lpstr>
      <vt:lpstr>Tahoma</vt:lpstr>
      <vt:lpstr>Times New Roman</vt:lpstr>
      <vt:lpstr>Wingdings</vt:lpstr>
      <vt:lpstr>Wingdings 3</vt:lpstr>
      <vt:lpstr>Facet</vt:lpstr>
      <vt:lpstr>ED Induction – Common ED Equipment &amp; Procedures</vt:lpstr>
      <vt:lpstr>Common ED Equipment &amp; Procedures</vt:lpstr>
      <vt:lpstr>PowerPoint Presentation</vt:lpstr>
      <vt:lpstr>Common ED Equipment &amp; Procedures</vt:lpstr>
      <vt:lpstr>Common ED Equipment &amp; Procedures</vt:lpstr>
      <vt:lpstr>Common ED Equipment &amp; Procedures</vt:lpstr>
      <vt:lpstr>Common ED Equipment &amp; Procedures</vt:lpstr>
      <vt:lpstr>Common ED Equipment &amp; Procedures</vt:lpstr>
      <vt:lpstr>Common ED Equipment &amp; Procedures</vt:lpstr>
      <vt:lpstr>Common ED Equipment &amp; Procedures</vt:lpstr>
      <vt:lpstr>Common ED Equipment &amp; Procedures</vt:lpstr>
      <vt:lpstr>Common ED Equipment &amp; Procedures</vt:lpstr>
      <vt:lpstr>PowerPoint Presentation</vt:lpstr>
      <vt:lpstr>PowerPoint Presentation</vt:lpstr>
      <vt:lpstr>Cardiac Monitor - Show and tell</vt:lpstr>
      <vt:lpstr>Cardiac Monitor - Show and tell</vt:lpstr>
      <vt:lpstr>Common ED Equipment &amp; Procedures</vt:lpstr>
      <vt:lpstr>Common ED Equipment &amp; Procedures</vt:lpstr>
      <vt:lpstr>Common ED Equipment &amp; Procedures</vt:lpstr>
      <vt:lpstr>Common ED Equipment &amp; Procedures</vt:lpstr>
      <vt:lpstr>Common ED Equipment &amp; Procedures</vt:lpstr>
      <vt:lpstr>Common ED Equipment &amp; Procedures</vt:lpstr>
      <vt:lpstr>Common ED Equipment &amp; Procedures</vt:lpstr>
      <vt:lpstr>Common ED Equipment &amp; Procedures</vt:lpstr>
      <vt:lpstr>Common ED Equipment &amp; Procedures</vt:lpstr>
      <vt:lpstr>Common ED Equipment &amp; Procedures</vt:lpstr>
      <vt:lpstr>Common ED Equipment &amp; Procedures</vt:lpstr>
      <vt:lpstr>Common ED Equipment &amp; Procedures</vt:lpstr>
      <vt:lpstr>Common ED Equipment &amp; Procedures</vt:lpstr>
      <vt:lpstr>Common ED Equipment &amp; Procedures</vt:lpstr>
      <vt:lpstr>Common ED Equipment &amp; Procedures</vt:lpstr>
      <vt:lpstr>Common ED Equipment &amp; Procedures</vt:lpstr>
      <vt:lpstr>Common ED Equipment &amp; Procedures</vt:lpstr>
      <vt:lpstr>Common ED Equipment &amp; Procedures</vt:lpstr>
    </vt:vector>
  </TitlesOfParts>
  <Company>Medway NHS Foundation Trust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Nirasha Pinto</dc:creator>
  <cp:lastModifiedBy>Shaira Angeline Agunias</cp:lastModifiedBy>
  <cp:revision>63</cp:revision>
  <cp:lastPrinted>2022-04-19T08:09:46Z</cp:lastPrinted>
  <dcterms:created xsi:type="dcterms:W3CDTF">2022-01-11T10:07:37Z</dcterms:created>
  <dcterms:modified xsi:type="dcterms:W3CDTF">2022-08-05T14:28:14Z</dcterms:modified>
</cp:coreProperties>
</file>